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8" r:id="rId2"/>
    <p:sldId id="941" r:id="rId3"/>
    <p:sldId id="279" r:id="rId4"/>
    <p:sldId id="258" r:id="rId5"/>
    <p:sldId id="293" r:id="rId6"/>
    <p:sldId id="932" r:id="rId7"/>
    <p:sldId id="276" r:id="rId8"/>
    <p:sldId id="929" r:id="rId9"/>
    <p:sldId id="930" r:id="rId10"/>
    <p:sldId id="931" r:id="rId11"/>
    <p:sldId id="271" r:id="rId12"/>
    <p:sldId id="933" r:id="rId13"/>
    <p:sldId id="934" r:id="rId14"/>
    <p:sldId id="935" r:id="rId15"/>
    <p:sldId id="938" r:id="rId16"/>
    <p:sldId id="939" r:id="rId17"/>
    <p:sldId id="940" r:id="rId18"/>
    <p:sldId id="936" r:id="rId19"/>
    <p:sldId id="927" r:id="rId20"/>
    <p:sldId id="937" r:id="rId21"/>
    <p:sldId id="92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29" autoAdjust="0"/>
    <p:restoredTop sz="84912" autoAdjust="0"/>
  </p:normalViewPr>
  <p:slideViewPr>
    <p:cSldViewPr snapToGrid="0" showGuides="1">
      <p:cViewPr varScale="1">
        <p:scale>
          <a:sx n="91" d="100"/>
          <a:sy n="91" d="100"/>
        </p:scale>
        <p:origin x="40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notesMaster" Target="notesMasters/notesMaster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8C6BF-2409-4856-9427-5EBE427A3BC9}" type="datetimeFigureOut">
              <a:rPr lang="en-US" smtClean="0"/>
              <a:t>7/31/2023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05112C-0272-499C-8627-979A6EAB1E03}" type="slidenum">
              <a:rPr lang="en-US" smtClean="0"/>
              <a:t>‹#›</a:t>
            </a:fld>
            <a:endParaRPr lang="en-US"/>
          </a:p>
        </p:txBody>
      </p:sp>
    </p:spTree>
    <p:extLst>
      <p:ext uri="{BB962C8B-B14F-4D97-AF65-F5344CB8AC3E}">
        <p14:creationId xmlns:p14="http://schemas.microsoft.com/office/powerpoint/2010/main" val="1887354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exels.com/photo/five-bulb-lights-1036936/" TargetMode="External" /><Relationship Id="rId2" Type="http://schemas.openxmlformats.org/officeDocument/2006/relationships/slide" Target="../slides/slide1.xml" /><Relationship Id="rId1" Type="http://schemas.openxmlformats.org/officeDocument/2006/relationships/notesMaster" Target="../notesMasters/notesMaster1.xml" /><Relationship Id="rId4" Type="http://schemas.openxmlformats.org/officeDocument/2006/relationships/hyperlink" Target="https://www.free-power-point-templates.com/" TargetMode="External" /></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exels.com/photo/apple-computer-computers-desk-326504/" TargetMode="External"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pexels.com/photo/woman-draw-a-light-bulb-in-white-board-3758105/" TargetMode="External" /><Relationship Id="rId2" Type="http://schemas.openxmlformats.org/officeDocument/2006/relationships/slide" Target="../slides/slide11.xml" /><Relationship Id="rId1" Type="http://schemas.openxmlformats.org/officeDocument/2006/relationships/notesMaster" Target="../notesMasters/notesMaster1.xml" /><Relationship Id="rId5" Type="http://schemas.openxmlformats.org/officeDocument/2006/relationships/hyperlink" Target="https://www.pexels.com/photo/person-s-holds-brown-gift-box-842876/" TargetMode="External" /><Relationship Id="rId4" Type="http://schemas.openxmlformats.org/officeDocument/2006/relationships/hyperlink" Target="https://www.pexels.com/photo/working-in-a-group-6224/" TargetMode="External" /></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pexels.com/photo/apple-computer-computers-desk-326504/" TargetMode="External"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pexels.com/photo/apple-computer-computers-desk-326504/" TargetMode="External"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pexels.com/photo/group-of-people-watching-on-laptop-1595385/" TargetMode="External" /><Relationship Id="rId2" Type="http://schemas.openxmlformats.org/officeDocument/2006/relationships/slide" Target="../slides/slide14.xml" /><Relationship Id="rId1" Type="http://schemas.openxmlformats.org/officeDocument/2006/relationships/notesMaster" Target="../notesMasters/notesMaster1.xml" /><Relationship Id="rId5" Type="http://schemas.openxmlformats.org/officeDocument/2006/relationships/hyperlink" Target="https://www.pexels.com/photo/group-of-people-in-conference-room-1181304/" TargetMode="External" /><Relationship Id="rId4" Type="http://schemas.openxmlformats.org/officeDocument/2006/relationships/hyperlink" Target="https://www.pexels.com/photo/man-wearing-white-long-sleeved-shirt-holding-black-pen-3182781/" TargetMode="External" /></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pexels.com/photo/group-of-people-watching-on-laptop-1595385/" TargetMode="External" /><Relationship Id="rId2" Type="http://schemas.openxmlformats.org/officeDocument/2006/relationships/slide" Target="../slides/slide18.xml" /><Relationship Id="rId1" Type="http://schemas.openxmlformats.org/officeDocument/2006/relationships/notesMaster" Target="../notesMasters/notesMaster1.xml" /><Relationship Id="rId5" Type="http://schemas.openxmlformats.org/officeDocument/2006/relationships/hyperlink" Target="https://www.pexels.com/photo/group-of-people-in-conference-room-1181304/" TargetMode="External" /><Relationship Id="rId4" Type="http://schemas.openxmlformats.org/officeDocument/2006/relationships/hyperlink" Target="https://www.pexels.com/photo/man-wearing-white-long-sleeved-shirt-holding-black-pen-3182781/" TargetMode="External" /></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pexels.com/photo/five-bulb-lights-1036936/" TargetMode="External"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exels.com/photo/five-bulb-lights-1036936/" TargetMode="External" /><Relationship Id="rId2" Type="http://schemas.openxmlformats.org/officeDocument/2006/relationships/slide" Target="../slides/slide2.xml" /><Relationship Id="rId1" Type="http://schemas.openxmlformats.org/officeDocument/2006/relationships/notesMaster" Target="../notesMasters/notesMaster1.xml" /><Relationship Id="rId4" Type="http://schemas.openxmlformats.org/officeDocument/2006/relationships/hyperlink" Target="https://www.free-power-point-templates.com/" TargetMode="External" /></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exels.com/photo/apple-devices-books-business-coffee-572056/" TargetMode="External" /><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exels.com/photo/group-of-people-watching-on-laptop-1595385/" TargetMode="External" /><Relationship Id="rId2" Type="http://schemas.openxmlformats.org/officeDocument/2006/relationships/slide" Target="../slides/slide4.xml" /><Relationship Id="rId1" Type="http://schemas.openxmlformats.org/officeDocument/2006/relationships/notesMaster" Target="../notesMasters/notesMaster1.xml" /><Relationship Id="rId5" Type="http://schemas.openxmlformats.org/officeDocument/2006/relationships/hyperlink" Target="https://www.pexels.com/photo/group-of-people-in-conference-room-1181304/" TargetMode="External" /><Relationship Id="rId4" Type="http://schemas.openxmlformats.org/officeDocument/2006/relationships/hyperlink" Target="https://www.pexels.com/photo/man-wearing-white-long-sleeved-shirt-holding-black-pen-3182781/" TargetMode="External" /></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exels.com/photo/photo-of-people-looking-on-tablet-3182835/" TargetMode="External" /><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exels.com/photo/apple-devices-books-business-coffee-572056/" TargetMode="External" /><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exels.com/photo/apple-computer-computers-desk-326504/" TargetMode="External"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exels.com/photo/group-of-people-watching-on-laptop-1595385/" TargetMode="External" /><Relationship Id="rId2" Type="http://schemas.openxmlformats.org/officeDocument/2006/relationships/slide" Target="../slides/slide8.xml" /><Relationship Id="rId1" Type="http://schemas.openxmlformats.org/officeDocument/2006/relationships/notesMaster" Target="../notesMasters/notesMaster1.xml" /><Relationship Id="rId5" Type="http://schemas.openxmlformats.org/officeDocument/2006/relationships/hyperlink" Target="https://www.pexels.com/photo/group-of-people-in-conference-room-1181304/" TargetMode="External" /><Relationship Id="rId4" Type="http://schemas.openxmlformats.org/officeDocument/2006/relationships/hyperlink" Target="https://www.pexels.com/photo/man-wearing-white-long-sleeved-shirt-holding-black-pen-3182781/" TargetMode="External" /></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pexels.com/photo/apple-computer-computers-desk-326504/" TargetMode="External"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r>
              <a:rPr lang="en-US">
                <a:hlinkClick r:id="rId3"/>
              </a:rPr>
              <a:t>https</a:t>
            </a:r>
            <a:r>
              <a:rPr lang="en-US" dirty="0">
                <a:hlinkClick r:id="rId3"/>
              </a:rPr>
              <a:t>://www.pexels.com/photo/</a:t>
            </a:r>
            <a:r>
              <a:rPr lang="en-US">
                <a:hlinkClick r:id="rId3"/>
              </a:rPr>
              <a:t>five-bulb-lights-1036936/</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4"/>
              </a:rPr>
              <a:t>https://www.free-power-point-templates.com/</a:t>
            </a:r>
            <a:endParaRPr lang="en-US"/>
          </a:p>
          <a:p>
            <a:endParaRPr lang="en-US" dirty="0"/>
          </a:p>
        </p:txBody>
      </p:sp>
      <p:sp>
        <p:nvSpPr>
          <p:cNvPr id="4" name="Slide Number Placeholder 3"/>
          <p:cNvSpPr>
            <a:spLocks noGrp="1"/>
          </p:cNvSpPr>
          <p:nvPr>
            <p:ph type="sldNum" sz="quarter" idx="5"/>
          </p:nvPr>
        </p:nvSpPr>
        <p:spPr/>
        <p:txBody>
          <a:bodyPr/>
          <a:lstStyle/>
          <a:p>
            <a:fld id="{CA05112C-0272-499C-8627-979A6EAB1E03}" type="slidenum">
              <a:rPr lang="en-US" smtClean="0"/>
              <a:t>1</a:t>
            </a:fld>
            <a:endParaRPr lang="en-US"/>
          </a:p>
        </p:txBody>
      </p:sp>
    </p:spTree>
    <p:extLst>
      <p:ext uri="{BB962C8B-B14F-4D97-AF65-F5344CB8AC3E}">
        <p14:creationId xmlns:p14="http://schemas.microsoft.com/office/powerpoint/2010/main" val="753664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https://www.pexels.com/photo/apple-computer-computers-desk-326504/</a:t>
            </a:r>
            <a:endParaRPr lang="en-US" dirty="0"/>
          </a:p>
        </p:txBody>
      </p:sp>
      <p:sp>
        <p:nvSpPr>
          <p:cNvPr id="4" name="Slide Number Placeholder 3"/>
          <p:cNvSpPr>
            <a:spLocks noGrp="1"/>
          </p:cNvSpPr>
          <p:nvPr>
            <p:ph type="sldNum" sz="quarter" idx="5"/>
          </p:nvPr>
        </p:nvSpPr>
        <p:spPr/>
        <p:txBody>
          <a:bodyPr/>
          <a:lstStyle/>
          <a:p>
            <a:fld id="{CA05112C-0272-499C-8627-979A6EAB1E03}" type="slidenum">
              <a:rPr lang="en-US" smtClean="0"/>
              <a:t>10</a:t>
            </a:fld>
            <a:endParaRPr lang="en-US"/>
          </a:p>
        </p:txBody>
      </p:sp>
    </p:spTree>
    <p:extLst>
      <p:ext uri="{BB962C8B-B14F-4D97-AF65-F5344CB8AC3E}">
        <p14:creationId xmlns:p14="http://schemas.microsoft.com/office/powerpoint/2010/main" val="1647711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https://www.pexels.com/photo/woman-draw-a-light-bulb-in-white-board-3758105/</a:t>
            </a:r>
            <a:endParaRPr lang="en-US" dirty="0"/>
          </a:p>
          <a:p>
            <a:r>
              <a:rPr lang="en-US" dirty="0">
                <a:hlinkClick r:id="rId4"/>
              </a:rPr>
              <a:t>https://www.pexels.com/photo/working-in-a-group-6224/</a:t>
            </a:r>
            <a:endParaRPr lang="en-US" dirty="0"/>
          </a:p>
          <a:p>
            <a:r>
              <a:rPr lang="en-US" dirty="0">
                <a:hlinkClick r:id="rId5"/>
              </a:rPr>
              <a:t>https://www.pexels.com/photo/person-s-holds-brown-gift-box-842876/</a:t>
            </a:r>
            <a:endParaRPr lang="en-US" dirty="0"/>
          </a:p>
        </p:txBody>
      </p:sp>
      <p:sp>
        <p:nvSpPr>
          <p:cNvPr id="4" name="Slide Number Placeholder 3"/>
          <p:cNvSpPr>
            <a:spLocks noGrp="1"/>
          </p:cNvSpPr>
          <p:nvPr>
            <p:ph type="sldNum" sz="quarter" idx="5"/>
          </p:nvPr>
        </p:nvSpPr>
        <p:spPr/>
        <p:txBody>
          <a:bodyPr/>
          <a:lstStyle/>
          <a:p>
            <a:fld id="{CA05112C-0272-499C-8627-979A6EAB1E03}" type="slidenum">
              <a:rPr lang="en-US" smtClean="0"/>
              <a:t>11</a:t>
            </a:fld>
            <a:endParaRPr lang="en-US"/>
          </a:p>
        </p:txBody>
      </p:sp>
    </p:spTree>
    <p:extLst>
      <p:ext uri="{BB962C8B-B14F-4D97-AF65-F5344CB8AC3E}">
        <p14:creationId xmlns:p14="http://schemas.microsoft.com/office/powerpoint/2010/main" val="2232737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https://www.pexels.com/photo/apple-computer-computers-desk-326504/</a:t>
            </a:r>
            <a:endParaRPr lang="en-US" dirty="0"/>
          </a:p>
        </p:txBody>
      </p:sp>
      <p:sp>
        <p:nvSpPr>
          <p:cNvPr id="4" name="Slide Number Placeholder 3"/>
          <p:cNvSpPr>
            <a:spLocks noGrp="1"/>
          </p:cNvSpPr>
          <p:nvPr>
            <p:ph type="sldNum" sz="quarter" idx="5"/>
          </p:nvPr>
        </p:nvSpPr>
        <p:spPr/>
        <p:txBody>
          <a:bodyPr/>
          <a:lstStyle/>
          <a:p>
            <a:fld id="{CA05112C-0272-499C-8627-979A6EAB1E03}" type="slidenum">
              <a:rPr lang="en-US" smtClean="0"/>
              <a:t>12</a:t>
            </a:fld>
            <a:endParaRPr lang="en-US"/>
          </a:p>
        </p:txBody>
      </p:sp>
    </p:spTree>
    <p:extLst>
      <p:ext uri="{BB962C8B-B14F-4D97-AF65-F5344CB8AC3E}">
        <p14:creationId xmlns:p14="http://schemas.microsoft.com/office/powerpoint/2010/main" val="1647711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https://www.pexels.com/photo/apple-computer-computers-desk-326504/</a:t>
            </a:r>
            <a:endParaRPr lang="en-US" dirty="0"/>
          </a:p>
        </p:txBody>
      </p:sp>
      <p:sp>
        <p:nvSpPr>
          <p:cNvPr id="4" name="Slide Number Placeholder 3"/>
          <p:cNvSpPr>
            <a:spLocks noGrp="1"/>
          </p:cNvSpPr>
          <p:nvPr>
            <p:ph type="sldNum" sz="quarter" idx="5"/>
          </p:nvPr>
        </p:nvSpPr>
        <p:spPr/>
        <p:txBody>
          <a:bodyPr/>
          <a:lstStyle/>
          <a:p>
            <a:fld id="{CA05112C-0272-499C-8627-979A6EAB1E03}" type="slidenum">
              <a:rPr lang="en-US" smtClean="0"/>
              <a:t>13</a:t>
            </a:fld>
            <a:endParaRPr lang="en-US"/>
          </a:p>
        </p:txBody>
      </p:sp>
    </p:spTree>
    <p:extLst>
      <p:ext uri="{BB962C8B-B14F-4D97-AF65-F5344CB8AC3E}">
        <p14:creationId xmlns:p14="http://schemas.microsoft.com/office/powerpoint/2010/main" val="1647711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https://www.pexels.com/photo/group-of-people-watching-on-laptop-1595385/</a:t>
            </a:r>
            <a:endParaRPr lang="en-US" dirty="0"/>
          </a:p>
          <a:p>
            <a:r>
              <a:rPr lang="en-US" dirty="0">
                <a:hlinkClick r:id="rId4"/>
              </a:rPr>
              <a:t>https://www.pexels.com/photo/man-wearing-white-long-sleeved-shirt-holding-black-pen-3182781/</a:t>
            </a:r>
            <a:endParaRPr lang="en-US" dirty="0"/>
          </a:p>
          <a:p>
            <a:r>
              <a:rPr lang="en-US" dirty="0">
                <a:hlinkClick r:id="rId5"/>
              </a:rPr>
              <a:t>https://www.pexels.com/photo/group-of-people-in-conference-room-1181304/</a:t>
            </a:r>
            <a:endParaRPr lang="en-US" dirty="0"/>
          </a:p>
        </p:txBody>
      </p:sp>
      <p:sp>
        <p:nvSpPr>
          <p:cNvPr id="4" name="Slide Number Placeholder 3"/>
          <p:cNvSpPr>
            <a:spLocks noGrp="1"/>
          </p:cNvSpPr>
          <p:nvPr>
            <p:ph type="sldNum" sz="quarter" idx="5"/>
          </p:nvPr>
        </p:nvSpPr>
        <p:spPr/>
        <p:txBody>
          <a:bodyPr/>
          <a:lstStyle/>
          <a:p>
            <a:fld id="{CA05112C-0272-499C-8627-979A6EAB1E03}" type="slidenum">
              <a:rPr lang="en-US" smtClean="0"/>
              <a:t>14</a:t>
            </a:fld>
            <a:endParaRPr lang="en-US"/>
          </a:p>
        </p:txBody>
      </p:sp>
    </p:spTree>
    <p:extLst>
      <p:ext uri="{BB962C8B-B14F-4D97-AF65-F5344CB8AC3E}">
        <p14:creationId xmlns:p14="http://schemas.microsoft.com/office/powerpoint/2010/main" val="101768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https://www.pexels.com/photo/group-of-people-watching-on-laptop-1595385/</a:t>
            </a:r>
            <a:endParaRPr lang="en-US" dirty="0"/>
          </a:p>
          <a:p>
            <a:r>
              <a:rPr lang="en-US" dirty="0">
                <a:hlinkClick r:id="rId4"/>
              </a:rPr>
              <a:t>https://www.pexels.com/photo/man-wearing-white-long-sleeved-shirt-holding-black-pen-3182781/</a:t>
            </a:r>
            <a:endParaRPr lang="en-US" dirty="0"/>
          </a:p>
          <a:p>
            <a:r>
              <a:rPr lang="en-US" dirty="0">
                <a:hlinkClick r:id="rId5"/>
              </a:rPr>
              <a:t>https://www.pexels.com/photo/group-of-people-in-conference-room-1181304/</a:t>
            </a:r>
            <a:endParaRPr lang="en-US" dirty="0"/>
          </a:p>
        </p:txBody>
      </p:sp>
      <p:sp>
        <p:nvSpPr>
          <p:cNvPr id="4" name="Slide Number Placeholder 3"/>
          <p:cNvSpPr>
            <a:spLocks noGrp="1"/>
          </p:cNvSpPr>
          <p:nvPr>
            <p:ph type="sldNum" sz="quarter" idx="5"/>
          </p:nvPr>
        </p:nvSpPr>
        <p:spPr/>
        <p:txBody>
          <a:bodyPr/>
          <a:lstStyle/>
          <a:p>
            <a:fld id="{CA05112C-0272-499C-8627-979A6EAB1E03}" type="slidenum">
              <a:rPr lang="en-US" smtClean="0"/>
              <a:t>18</a:t>
            </a:fld>
            <a:endParaRPr lang="en-US"/>
          </a:p>
        </p:txBody>
      </p:sp>
    </p:spTree>
    <p:extLst>
      <p:ext uri="{BB962C8B-B14F-4D97-AF65-F5344CB8AC3E}">
        <p14:creationId xmlns:p14="http://schemas.microsoft.com/office/powerpoint/2010/main" val="101768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Sources:</a:t>
            </a:r>
            <a:endParaRPr lang="en-US" dirty="0"/>
          </a:p>
          <a:p>
            <a:r>
              <a:rPr lang="en-US">
                <a:hlinkClick r:id="rId3"/>
              </a:rPr>
              <a:t>https</a:t>
            </a:r>
            <a:r>
              <a:rPr lang="en-US" dirty="0">
                <a:hlinkClick r:id="rId3"/>
              </a:rPr>
              <a:t>://www.pexels.com/photo/</a:t>
            </a:r>
            <a:r>
              <a:rPr lang="en-US">
                <a:hlinkClick r:id="rId3"/>
              </a:rPr>
              <a:t>five-bulb-lights-1036936/</a:t>
            </a:r>
            <a:endParaRPr lang="en-US"/>
          </a:p>
          <a:p>
            <a:endParaRPr lang="en-US" dirty="0"/>
          </a:p>
        </p:txBody>
      </p:sp>
      <p:sp>
        <p:nvSpPr>
          <p:cNvPr id="4" name="Slide Number Placeholder 3"/>
          <p:cNvSpPr>
            <a:spLocks noGrp="1"/>
          </p:cNvSpPr>
          <p:nvPr>
            <p:ph type="sldNum" sz="quarter" idx="5"/>
          </p:nvPr>
        </p:nvSpPr>
        <p:spPr/>
        <p:txBody>
          <a:bodyPr/>
          <a:lstStyle/>
          <a:p>
            <a:fld id="{CA05112C-0272-499C-8627-979A6EAB1E03}" type="slidenum">
              <a:rPr lang="en-US" smtClean="0"/>
              <a:t>21</a:t>
            </a:fld>
            <a:endParaRPr lang="en-US"/>
          </a:p>
        </p:txBody>
      </p:sp>
    </p:spTree>
    <p:extLst>
      <p:ext uri="{BB962C8B-B14F-4D97-AF65-F5344CB8AC3E}">
        <p14:creationId xmlns:p14="http://schemas.microsoft.com/office/powerpoint/2010/main" val="3125808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r>
              <a:rPr lang="en-US">
                <a:hlinkClick r:id="rId3"/>
              </a:rPr>
              <a:t>https</a:t>
            </a:r>
            <a:r>
              <a:rPr lang="en-US" dirty="0">
                <a:hlinkClick r:id="rId3"/>
              </a:rPr>
              <a:t>://www.pexels.com/photo/</a:t>
            </a:r>
            <a:r>
              <a:rPr lang="en-US">
                <a:hlinkClick r:id="rId3"/>
              </a:rPr>
              <a:t>five-bulb-lights-1036936/</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4"/>
              </a:rPr>
              <a:t>https://www.free-power-point-templates.com/</a:t>
            </a:r>
            <a:endParaRPr lang="en-US"/>
          </a:p>
          <a:p>
            <a:endParaRPr lang="en-US" dirty="0"/>
          </a:p>
        </p:txBody>
      </p:sp>
      <p:sp>
        <p:nvSpPr>
          <p:cNvPr id="4" name="Slide Number Placeholder 3"/>
          <p:cNvSpPr>
            <a:spLocks noGrp="1"/>
          </p:cNvSpPr>
          <p:nvPr>
            <p:ph type="sldNum" sz="quarter" idx="5"/>
          </p:nvPr>
        </p:nvSpPr>
        <p:spPr/>
        <p:txBody>
          <a:bodyPr/>
          <a:lstStyle/>
          <a:p>
            <a:fld id="{CA05112C-0272-499C-8627-979A6EAB1E03}" type="slidenum">
              <a:rPr lang="en-US" smtClean="0"/>
              <a:t>2</a:t>
            </a:fld>
            <a:endParaRPr lang="en-US"/>
          </a:p>
        </p:txBody>
      </p:sp>
    </p:spTree>
    <p:extLst>
      <p:ext uri="{BB962C8B-B14F-4D97-AF65-F5344CB8AC3E}">
        <p14:creationId xmlns:p14="http://schemas.microsoft.com/office/powerpoint/2010/main" val="753664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https://www.pexels.com/photo/apple-devices-books-business-coffee-572056/</a:t>
            </a:r>
            <a:endParaRPr lang="en-US" dirty="0"/>
          </a:p>
        </p:txBody>
      </p:sp>
      <p:sp>
        <p:nvSpPr>
          <p:cNvPr id="4" name="Slide Number Placeholder 3"/>
          <p:cNvSpPr>
            <a:spLocks noGrp="1"/>
          </p:cNvSpPr>
          <p:nvPr>
            <p:ph type="sldNum" sz="quarter" idx="5"/>
          </p:nvPr>
        </p:nvSpPr>
        <p:spPr/>
        <p:txBody>
          <a:bodyPr/>
          <a:lstStyle/>
          <a:p>
            <a:fld id="{CA05112C-0272-499C-8627-979A6EAB1E03}" type="slidenum">
              <a:rPr lang="en-US" smtClean="0"/>
              <a:t>3</a:t>
            </a:fld>
            <a:endParaRPr lang="en-US"/>
          </a:p>
        </p:txBody>
      </p:sp>
    </p:spTree>
    <p:extLst>
      <p:ext uri="{BB962C8B-B14F-4D97-AF65-F5344CB8AC3E}">
        <p14:creationId xmlns:p14="http://schemas.microsoft.com/office/powerpoint/2010/main" val="2939662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https://www.pexels.com/photo/group-of-people-watching-on-laptop-1595385/</a:t>
            </a:r>
            <a:endParaRPr lang="en-US" dirty="0"/>
          </a:p>
          <a:p>
            <a:r>
              <a:rPr lang="en-US" dirty="0">
                <a:hlinkClick r:id="rId4"/>
              </a:rPr>
              <a:t>https://www.pexels.com/photo/man-wearing-white-long-sleeved-shirt-holding-black-pen-3182781/</a:t>
            </a:r>
            <a:endParaRPr lang="en-US" dirty="0"/>
          </a:p>
          <a:p>
            <a:r>
              <a:rPr lang="en-US" dirty="0">
                <a:hlinkClick r:id="rId5"/>
              </a:rPr>
              <a:t>https://www.pexels.com/photo/group-of-people-in-conference-room-1181304/</a:t>
            </a:r>
            <a:endParaRPr lang="en-US" dirty="0"/>
          </a:p>
        </p:txBody>
      </p:sp>
      <p:sp>
        <p:nvSpPr>
          <p:cNvPr id="4" name="Slide Number Placeholder 3"/>
          <p:cNvSpPr>
            <a:spLocks noGrp="1"/>
          </p:cNvSpPr>
          <p:nvPr>
            <p:ph type="sldNum" sz="quarter" idx="5"/>
          </p:nvPr>
        </p:nvSpPr>
        <p:spPr/>
        <p:txBody>
          <a:bodyPr/>
          <a:lstStyle/>
          <a:p>
            <a:fld id="{CA05112C-0272-499C-8627-979A6EAB1E03}" type="slidenum">
              <a:rPr lang="en-US" smtClean="0"/>
              <a:t>4</a:t>
            </a:fld>
            <a:endParaRPr lang="en-US"/>
          </a:p>
        </p:txBody>
      </p:sp>
    </p:spTree>
    <p:extLst>
      <p:ext uri="{BB962C8B-B14F-4D97-AF65-F5344CB8AC3E}">
        <p14:creationId xmlns:p14="http://schemas.microsoft.com/office/powerpoint/2010/main" val="101768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https://www.pexels.com/photo/photo-of-people-looking-on-tablet-3182835/</a:t>
            </a:r>
            <a:endParaRPr lang="en-US" dirty="0"/>
          </a:p>
        </p:txBody>
      </p:sp>
      <p:sp>
        <p:nvSpPr>
          <p:cNvPr id="4" name="Slide Number Placeholder 3"/>
          <p:cNvSpPr>
            <a:spLocks noGrp="1"/>
          </p:cNvSpPr>
          <p:nvPr>
            <p:ph type="sldNum" sz="quarter" idx="5"/>
          </p:nvPr>
        </p:nvSpPr>
        <p:spPr/>
        <p:txBody>
          <a:bodyPr/>
          <a:lstStyle/>
          <a:p>
            <a:fld id="{CA05112C-0272-499C-8627-979A6EAB1E03}" type="slidenum">
              <a:rPr lang="en-US" smtClean="0"/>
              <a:t>5</a:t>
            </a:fld>
            <a:endParaRPr lang="en-US"/>
          </a:p>
        </p:txBody>
      </p:sp>
    </p:spTree>
    <p:extLst>
      <p:ext uri="{BB962C8B-B14F-4D97-AF65-F5344CB8AC3E}">
        <p14:creationId xmlns:p14="http://schemas.microsoft.com/office/powerpoint/2010/main" val="109499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https://www.pexels.com/photo/apple-devices-books-business-coffee-572056/</a:t>
            </a:r>
            <a:endParaRPr lang="en-US" dirty="0"/>
          </a:p>
        </p:txBody>
      </p:sp>
      <p:sp>
        <p:nvSpPr>
          <p:cNvPr id="4" name="Slide Number Placeholder 3"/>
          <p:cNvSpPr>
            <a:spLocks noGrp="1"/>
          </p:cNvSpPr>
          <p:nvPr>
            <p:ph type="sldNum" sz="quarter" idx="5"/>
          </p:nvPr>
        </p:nvSpPr>
        <p:spPr/>
        <p:txBody>
          <a:bodyPr/>
          <a:lstStyle/>
          <a:p>
            <a:fld id="{CA05112C-0272-499C-8627-979A6EAB1E03}" type="slidenum">
              <a:rPr lang="en-US" smtClean="0"/>
              <a:t>6</a:t>
            </a:fld>
            <a:endParaRPr lang="en-US"/>
          </a:p>
        </p:txBody>
      </p:sp>
    </p:spTree>
    <p:extLst>
      <p:ext uri="{BB962C8B-B14F-4D97-AF65-F5344CB8AC3E}">
        <p14:creationId xmlns:p14="http://schemas.microsoft.com/office/powerpoint/2010/main" val="2939662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https://www.pexels.com/photo/apple-computer-computers-desk-326504/</a:t>
            </a:r>
            <a:endParaRPr lang="en-US" dirty="0"/>
          </a:p>
        </p:txBody>
      </p:sp>
      <p:sp>
        <p:nvSpPr>
          <p:cNvPr id="4" name="Slide Number Placeholder 3"/>
          <p:cNvSpPr>
            <a:spLocks noGrp="1"/>
          </p:cNvSpPr>
          <p:nvPr>
            <p:ph type="sldNum" sz="quarter" idx="5"/>
          </p:nvPr>
        </p:nvSpPr>
        <p:spPr/>
        <p:txBody>
          <a:bodyPr/>
          <a:lstStyle/>
          <a:p>
            <a:fld id="{CA05112C-0272-499C-8627-979A6EAB1E03}" type="slidenum">
              <a:rPr lang="en-US" smtClean="0"/>
              <a:t>7</a:t>
            </a:fld>
            <a:endParaRPr lang="en-US"/>
          </a:p>
        </p:txBody>
      </p:sp>
    </p:spTree>
    <p:extLst>
      <p:ext uri="{BB962C8B-B14F-4D97-AF65-F5344CB8AC3E}">
        <p14:creationId xmlns:p14="http://schemas.microsoft.com/office/powerpoint/2010/main" val="1647711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https://www.pexels.com/photo/group-of-people-watching-on-laptop-1595385/</a:t>
            </a:r>
            <a:endParaRPr lang="en-US" dirty="0"/>
          </a:p>
          <a:p>
            <a:r>
              <a:rPr lang="en-US" dirty="0">
                <a:hlinkClick r:id="rId4"/>
              </a:rPr>
              <a:t>https://www.pexels.com/photo/man-wearing-white-long-sleeved-shirt-holding-black-pen-3182781/</a:t>
            </a:r>
            <a:endParaRPr lang="en-US" dirty="0"/>
          </a:p>
          <a:p>
            <a:r>
              <a:rPr lang="en-US" dirty="0">
                <a:hlinkClick r:id="rId5"/>
              </a:rPr>
              <a:t>https://www.pexels.com/photo/group-of-people-in-conference-room-1181304/</a:t>
            </a:r>
            <a:endParaRPr lang="en-US" dirty="0"/>
          </a:p>
        </p:txBody>
      </p:sp>
      <p:sp>
        <p:nvSpPr>
          <p:cNvPr id="4" name="Slide Number Placeholder 3"/>
          <p:cNvSpPr>
            <a:spLocks noGrp="1"/>
          </p:cNvSpPr>
          <p:nvPr>
            <p:ph type="sldNum" sz="quarter" idx="5"/>
          </p:nvPr>
        </p:nvSpPr>
        <p:spPr/>
        <p:txBody>
          <a:bodyPr/>
          <a:lstStyle/>
          <a:p>
            <a:fld id="{CA05112C-0272-499C-8627-979A6EAB1E03}" type="slidenum">
              <a:rPr lang="en-US" smtClean="0"/>
              <a:t>8</a:t>
            </a:fld>
            <a:endParaRPr lang="en-US"/>
          </a:p>
        </p:txBody>
      </p:sp>
    </p:spTree>
    <p:extLst>
      <p:ext uri="{BB962C8B-B14F-4D97-AF65-F5344CB8AC3E}">
        <p14:creationId xmlns:p14="http://schemas.microsoft.com/office/powerpoint/2010/main" val="101768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https://www.pexels.com/photo/apple-computer-computers-desk-326504/</a:t>
            </a:r>
            <a:endParaRPr lang="en-US" dirty="0"/>
          </a:p>
        </p:txBody>
      </p:sp>
      <p:sp>
        <p:nvSpPr>
          <p:cNvPr id="4" name="Slide Number Placeholder 3"/>
          <p:cNvSpPr>
            <a:spLocks noGrp="1"/>
          </p:cNvSpPr>
          <p:nvPr>
            <p:ph type="sldNum" sz="quarter" idx="5"/>
          </p:nvPr>
        </p:nvSpPr>
        <p:spPr/>
        <p:txBody>
          <a:bodyPr/>
          <a:lstStyle/>
          <a:p>
            <a:fld id="{CA05112C-0272-499C-8627-979A6EAB1E03}" type="slidenum">
              <a:rPr lang="en-US" smtClean="0"/>
              <a:t>9</a:t>
            </a:fld>
            <a:endParaRPr lang="en-US"/>
          </a:p>
        </p:txBody>
      </p:sp>
    </p:spTree>
    <p:extLst>
      <p:ext uri="{BB962C8B-B14F-4D97-AF65-F5344CB8AC3E}">
        <p14:creationId xmlns:p14="http://schemas.microsoft.com/office/powerpoint/2010/main" val="1647711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AA3261C-C37D-4A08-81DD-D561342D8644}"/>
              </a:ext>
            </a:extLst>
          </p:cNvPr>
          <p:cNvSpPr>
            <a:spLocks noGrp="1"/>
          </p:cNvSpPr>
          <p:nvPr>
            <p:ph type="pic" sz="quarter" idx="19"/>
          </p:nvPr>
        </p:nvSpPr>
        <p:spPr>
          <a:xfrm>
            <a:off x="1" y="0"/>
            <a:ext cx="12192000" cy="4789714"/>
          </a:xfrm>
          <a:custGeom>
            <a:avLst/>
            <a:gdLst>
              <a:gd name="connsiteX0" fmla="*/ 0 w 5332472"/>
              <a:gd name="connsiteY0" fmla="*/ 0 h 3469341"/>
              <a:gd name="connsiteX1" fmla="*/ 5332472 w 5332472"/>
              <a:gd name="connsiteY1" fmla="*/ 0 h 3469341"/>
              <a:gd name="connsiteX2" fmla="*/ 5332472 w 5332472"/>
              <a:gd name="connsiteY2" fmla="*/ 3469341 h 3469341"/>
              <a:gd name="connsiteX3" fmla="*/ 0 w 5332472"/>
              <a:gd name="connsiteY3" fmla="*/ 3469341 h 3469341"/>
            </a:gdLst>
            <a:ahLst/>
            <a:cxnLst>
              <a:cxn ang="0">
                <a:pos x="connsiteX0" y="connsiteY0"/>
              </a:cxn>
              <a:cxn ang="0">
                <a:pos x="connsiteX1" y="connsiteY1"/>
              </a:cxn>
              <a:cxn ang="0">
                <a:pos x="connsiteX2" y="connsiteY2"/>
              </a:cxn>
              <a:cxn ang="0">
                <a:pos x="connsiteX3" y="connsiteY3"/>
              </a:cxn>
            </a:cxnLst>
            <a:rect l="l" t="t" r="r" b="b"/>
            <a:pathLst>
              <a:path w="5332472" h="3469341">
                <a:moveTo>
                  <a:pt x="0" y="0"/>
                </a:moveTo>
                <a:lnTo>
                  <a:pt x="5332472" y="0"/>
                </a:lnTo>
                <a:lnTo>
                  <a:pt x="5332472" y="3469341"/>
                </a:lnTo>
                <a:lnTo>
                  <a:pt x="0" y="3469341"/>
                </a:lnTo>
                <a:close/>
              </a:path>
            </a:pathLst>
          </a:custGeom>
          <a:solidFill>
            <a:schemeClr val="bg1">
              <a:lumMod val="85000"/>
            </a:schemeClr>
          </a:solidFill>
        </p:spPr>
        <p:txBody>
          <a:bodyPr wrap="square">
            <a:noAutofit/>
          </a:bodyPr>
          <a:lstStyle>
            <a:lvl1pPr marL="0" indent="0">
              <a:buNone/>
              <a:defRPr sz="1200">
                <a:solidFill>
                  <a:schemeClr val="tx1"/>
                </a:solidFill>
              </a:defRPr>
            </a:lvl1pPr>
          </a:lstStyle>
          <a:p>
            <a:endParaRPr lang="en-US"/>
          </a:p>
        </p:txBody>
      </p:sp>
    </p:spTree>
    <p:extLst>
      <p:ext uri="{BB962C8B-B14F-4D97-AF65-F5344CB8AC3E}">
        <p14:creationId xmlns:p14="http://schemas.microsoft.com/office/powerpoint/2010/main" val="251373869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804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AA3261C-C37D-4A08-81DD-D561342D8644}"/>
              </a:ext>
            </a:extLst>
          </p:cNvPr>
          <p:cNvSpPr>
            <a:spLocks noGrp="1"/>
          </p:cNvSpPr>
          <p:nvPr>
            <p:ph type="pic" sz="quarter" idx="19"/>
          </p:nvPr>
        </p:nvSpPr>
        <p:spPr>
          <a:xfrm>
            <a:off x="1" y="0"/>
            <a:ext cx="12192000" cy="6858000"/>
          </a:xfrm>
          <a:custGeom>
            <a:avLst/>
            <a:gdLst>
              <a:gd name="connsiteX0" fmla="*/ 0 w 5332472"/>
              <a:gd name="connsiteY0" fmla="*/ 0 h 3469341"/>
              <a:gd name="connsiteX1" fmla="*/ 5332472 w 5332472"/>
              <a:gd name="connsiteY1" fmla="*/ 0 h 3469341"/>
              <a:gd name="connsiteX2" fmla="*/ 5332472 w 5332472"/>
              <a:gd name="connsiteY2" fmla="*/ 3469341 h 3469341"/>
              <a:gd name="connsiteX3" fmla="*/ 0 w 5332472"/>
              <a:gd name="connsiteY3" fmla="*/ 3469341 h 3469341"/>
            </a:gdLst>
            <a:ahLst/>
            <a:cxnLst>
              <a:cxn ang="0">
                <a:pos x="connsiteX0" y="connsiteY0"/>
              </a:cxn>
              <a:cxn ang="0">
                <a:pos x="connsiteX1" y="connsiteY1"/>
              </a:cxn>
              <a:cxn ang="0">
                <a:pos x="connsiteX2" y="connsiteY2"/>
              </a:cxn>
              <a:cxn ang="0">
                <a:pos x="connsiteX3" y="connsiteY3"/>
              </a:cxn>
            </a:cxnLst>
            <a:rect l="l" t="t" r="r" b="b"/>
            <a:pathLst>
              <a:path w="5332472" h="3469341">
                <a:moveTo>
                  <a:pt x="0" y="0"/>
                </a:moveTo>
                <a:lnTo>
                  <a:pt x="5332472" y="0"/>
                </a:lnTo>
                <a:lnTo>
                  <a:pt x="5332472" y="3469341"/>
                </a:lnTo>
                <a:lnTo>
                  <a:pt x="0" y="3469341"/>
                </a:lnTo>
                <a:close/>
              </a:path>
            </a:pathLst>
          </a:custGeom>
          <a:solidFill>
            <a:schemeClr val="bg1">
              <a:lumMod val="85000"/>
            </a:schemeClr>
          </a:solidFill>
        </p:spPr>
        <p:txBody>
          <a:bodyPr wrap="square">
            <a:noAutofit/>
          </a:bodyPr>
          <a:lstStyle>
            <a:lvl1pPr marL="0" indent="0">
              <a:buNone/>
              <a:defRPr sz="1200">
                <a:solidFill>
                  <a:schemeClr val="tx1"/>
                </a:solidFill>
              </a:defRPr>
            </a:lvl1pPr>
          </a:lstStyle>
          <a:p>
            <a:endParaRPr lang="en-US"/>
          </a:p>
        </p:txBody>
      </p:sp>
    </p:spTree>
    <p:extLst>
      <p:ext uri="{BB962C8B-B14F-4D97-AF65-F5344CB8AC3E}">
        <p14:creationId xmlns:p14="http://schemas.microsoft.com/office/powerpoint/2010/main" val="3987122457"/>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AA3261C-C37D-4A08-81DD-D561342D8644}"/>
              </a:ext>
            </a:extLst>
          </p:cNvPr>
          <p:cNvSpPr>
            <a:spLocks noGrp="1"/>
          </p:cNvSpPr>
          <p:nvPr>
            <p:ph type="pic" sz="quarter" idx="19"/>
          </p:nvPr>
        </p:nvSpPr>
        <p:spPr>
          <a:xfrm>
            <a:off x="3149599" y="0"/>
            <a:ext cx="4746171" cy="6858000"/>
          </a:xfrm>
          <a:custGeom>
            <a:avLst/>
            <a:gdLst>
              <a:gd name="connsiteX0" fmla="*/ 0 w 5332472"/>
              <a:gd name="connsiteY0" fmla="*/ 0 h 3469341"/>
              <a:gd name="connsiteX1" fmla="*/ 5332472 w 5332472"/>
              <a:gd name="connsiteY1" fmla="*/ 0 h 3469341"/>
              <a:gd name="connsiteX2" fmla="*/ 5332472 w 5332472"/>
              <a:gd name="connsiteY2" fmla="*/ 3469341 h 3469341"/>
              <a:gd name="connsiteX3" fmla="*/ 0 w 5332472"/>
              <a:gd name="connsiteY3" fmla="*/ 3469341 h 3469341"/>
            </a:gdLst>
            <a:ahLst/>
            <a:cxnLst>
              <a:cxn ang="0">
                <a:pos x="connsiteX0" y="connsiteY0"/>
              </a:cxn>
              <a:cxn ang="0">
                <a:pos x="connsiteX1" y="connsiteY1"/>
              </a:cxn>
              <a:cxn ang="0">
                <a:pos x="connsiteX2" y="connsiteY2"/>
              </a:cxn>
              <a:cxn ang="0">
                <a:pos x="connsiteX3" y="connsiteY3"/>
              </a:cxn>
            </a:cxnLst>
            <a:rect l="l" t="t" r="r" b="b"/>
            <a:pathLst>
              <a:path w="5332472" h="3469341">
                <a:moveTo>
                  <a:pt x="0" y="0"/>
                </a:moveTo>
                <a:lnTo>
                  <a:pt x="5332472" y="0"/>
                </a:lnTo>
                <a:lnTo>
                  <a:pt x="5332472" y="3469341"/>
                </a:lnTo>
                <a:lnTo>
                  <a:pt x="0" y="3469341"/>
                </a:lnTo>
                <a:close/>
              </a:path>
            </a:pathLst>
          </a:custGeom>
          <a:solidFill>
            <a:schemeClr val="bg1">
              <a:lumMod val="85000"/>
            </a:schemeClr>
          </a:solidFill>
        </p:spPr>
        <p:txBody>
          <a:bodyPr wrap="square">
            <a:noAutofit/>
          </a:bodyPr>
          <a:lstStyle>
            <a:lvl1pPr marL="0" indent="0">
              <a:buNone/>
              <a:defRPr sz="1200">
                <a:solidFill>
                  <a:schemeClr val="tx1"/>
                </a:solidFill>
              </a:defRPr>
            </a:lvl1pPr>
          </a:lstStyle>
          <a:p>
            <a:endParaRPr lang="en-US"/>
          </a:p>
        </p:txBody>
      </p:sp>
    </p:spTree>
    <p:extLst>
      <p:ext uri="{BB962C8B-B14F-4D97-AF65-F5344CB8AC3E}">
        <p14:creationId xmlns:p14="http://schemas.microsoft.com/office/powerpoint/2010/main" val="2085838000"/>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03092BC-B6C7-4786-8116-C4429E4E65D7}"/>
              </a:ext>
            </a:extLst>
          </p:cNvPr>
          <p:cNvSpPr>
            <a:spLocks noGrp="1"/>
          </p:cNvSpPr>
          <p:nvPr>
            <p:ph type="pic" sz="quarter" idx="10" hasCustomPrompt="1"/>
          </p:nvPr>
        </p:nvSpPr>
        <p:spPr>
          <a:xfrm>
            <a:off x="0" y="1821543"/>
            <a:ext cx="12192001" cy="5036457"/>
          </a:xfrm>
          <a:custGeom>
            <a:avLst/>
            <a:gdLst>
              <a:gd name="connsiteX0" fmla="*/ 0 w 5186517"/>
              <a:gd name="connsiteY0" fmla="*/ 0 h 4579257"/>
              <a:gd name="connsiteX1" fmla="*/ 5186517 w 5186517"/>
              <a:gd name="connsiteY1" fmla="*/ 0 h 4579257"/>
              <a:gd name="connsiteX2" fmla="*/ 5186517 w 5186517"/>
              <a:gd name="connsiteY2" fmla="*/ 4579257 h 4579257"/>
              <a:gd name="connsiteX3" fmla="*/ 0 w 5186517"/>
              <a:gd name="connsiteY3" fmla="*/ 4579257 h 4579257"/>
            </a:gdLst>
            <a:ahLst/>
            <a:cxnLst>
              <a:cxn ang="0">
                <a:pos x="connsiteX0" y="connsiteY0"/>
              </a:cxn>
              <a:cxn ang="0">
                <a:pos x="connsiteX1" y="connsiteY1"/>
              </a:cxn>
              <a:cxn ang="0">
                <a:pos x="connsiteX2" y="connsiteY2"/>
              </a:cxn>
              <a:cxn ang="0">
                <a:pos x="connsiteX3" y="connsiteY3"/>
              </a:cxn>
            </a:cxnLst>
            <a:rect l="l" t="t" r="r" b="b"/>
            <a:pathLst>
              <a:path w="5186517" h="4579257">
                <a:moveTo>
                  <a:pt x="0" y="0"/>
                </a:moveTo>
                <a:lnTo>
                  <a:pt x="5186517" y="0"/>
                </a:lnTo>
                <a:lnTo>
                  <a:pt x="5186517" y="4579257"/>
                </a:lnTo>
                <a:lnTo>
                  <a:pt x="0" y="4579257"/>
                </a:lnTo>
                <a:close/>
              </a:path>
            </a:pathLst>
          </a:custGeom>
          <a:solidFill>
            <a:schemeClr val="bg1">
              <a:lumMod val="85000"/>
            </a:schemeClr>
          </a:solidFill>
          <a:effectLst>
            <a:outerShdw blurRad="152400" dist="165100" dir="16200000" sx="97000" sy="97000" rotWithShape="0">
              <a:prstClr val="black">
                <a:alpha val="7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Picture</a:t>
            </a:r>
          </a:p>
        </p:txBody>
      </p:sp>
    </p:spTree>
    <p:extLst>
      <p:ext uri="{BB962C8B-B14F-4D97-AF65-F5344CB8AC3E}">
        <p14:creationId xmlns:p14="http://schemas.microsoft.com/office/powerpoint/2010/main" val="321785382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5428BD3-5CB5-4124-8BE2-FEED550111AB}"/>
              </a:ext>
            </a:extLst>
          </p:cNvPr>
          <p:cNvSpPr>
            <a:spLocks noGrp="1"/>
          </p:cNvSpPr>
          <p:nvPr>
            <p:ph type="pic" sz="quarter" idx="10" hasCustomPrompt="1"/>
          </p:nvPr>
        </p:nvSpPr>
        <p:spPr>
          <a:xfrm>
            <a:off x="4311756" y="747956"/>
            <a:ext cx="3165675" cy="1662356"/>
          </a:xfrm>
          <a:custGeom>
            <a:avLst/>
            <a:gdLst>
              <a:gd name="connsiteX0" fmla="*/ 43321 w 3165675"/>
              <a:gd name="connsiteY0" fmla="*/ 0 h 1662356"/>
              <a:gd name="connsiteX1" fmla="*/ 3122354 w 3165675"/>
              <a:gd name="connsiteY1" fmla="*/ 0 h 1662356"/>
              <a:gd name="connsiteX2" fmla="*/ 3165675 w 3165675"/>
              <a:gd name="connsiteY2" fmla="*/ 43321 h 1662356"/>
              <a:gd name="connsiteX3" fmla="*/ 3165675 w 3165675"/>
              <a:gd name="connsiteY3" fmla="*/ 1619035 h 1662356"/>
              <a:gd name="connsiteX4" fmla="*/ 3122354 w 3165675"/>
              <a:gd name="connsiteY4" fmla="*/ 1662356 h 1662356"/>
              <a:gd name="connsiteX5" fmla="*/ 43321 w 3165675"/>
              <a:gd name="connsiteY5" fmla="*/ 1662356 h 1662356"/>
              <a:gd name="connsiteX6" fmla="*/ 0 w 3165675"/>
              <a:gd name="connsiteY6" fmla="*/ 1619035 h 1662356"/>
              <a:gd name="connsiteX7" fmla="*/ 0 w 3165675"/>
              <a:gd name="connsiteY7" fmla="*/ 43321 h 1662356"/>
              <a:gd name="connsiteX8" fmla="*/ 43321 w 3165675"/>
              <a:gd name="connsiteY8" fmla="*/ 0 h 166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5675" h="1662356">
                <a:moveTo>
                  <a:pt x="43321" y="0"/>
                </a:moveTo>
                <a:lnTo>
                  <a:pt x="3122354" y="0"/>
                </a:lnTo>
                <a:cubicBezTo>
                  <a:pt x="3146280" y="0"/>
                  <a:pt x="3165675" y="19395"/>
                  <a:pt x="3165675" y="43321"/>
                </a:cubicBezTo>
                <a:lnTo>
                  <a:pt x="3165675" y="1619035"/>
                </a:lnTo>
                <a:cubicBezTo>
                  <a:pt x="3165675" y="1642961"/>
                  <a:pt x="3146280" y="1662356"/>
                  <a:pt x="3122354" y="1662356"/>
                </a:cubicBezTo>
                <a:lnTo>
                  <a:pt x="43321" y="1662356"/>
                </a:lnTo>
                <a:cubicBezTo>
                  <a:pt x="19395" y="1662356"/>
                  <a:pt x="0" y="1642961"/>
                  <a:pt x="0" y="1619035"/>
                </a:cubicBezTo>
                <a:lnTo>
                  <a:pt x="0" y="43321"/>
                </a:lnTo>
                <a:cubicBezTo>
                  <a:pt x="0" y="19395"/>
                  <a:pt x="19395" y="0"/>
                  <a:pt x="43321" y="0"/>
                </a:cubicBezTo>
                <a:close/>
              </a:path>
            </a:pathLst>
          </a:custGeom>
          <a:solidFill>
            <a:schemeClr val="bg1">
              <a:lumMod val="85000"/>
            </a:schemeClr>
          </a:solidFill>
          <a:ln>
            <a:noFill/>
          </a:ln>
          <a:effectLst>
            <a:outerShdw blurRad="152400" dist="50800" dir="5400000" sx="99000" sy="99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a:solidFill>
                  <a:schemeClr val="tx1"/>
                </a:solidFill>
                <a:latin typeface="+mn-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Picture</a:t>
            </a:r>
          </a:p>
        </p:txBody>
      </p:sp>
      <p:sp>
        <p:nvSpPr>
          <p:cNvPr id="12" name="Picture Placeholder 11">
            <a:extLst>
              <a:ext uri="{FF2B5EF4-FFF2-40B4-BE49-F238E27FC236}">
                <a16:creationId xmlns:a16="http://schemas.microsoft.com/office/drawing/2014/main" id="{A09FEB84-6433-428D-878E-00D371D383B1}"/>
              </a:ext>
            </a:extLst>
          </p:cNvPr>
          <p:cNvSpPr>
            <a:spLocks noGrp="1"/>
          </p:cNvSpPr>
          <p:nvPr>
            <p:ph type="pic" sz="quarter" idx="11" hasCustomPrompt="1"/>
          </p:nvPr>
        </p:nvSpPr>
        <p:spPr>
          <a:xfrm>
            <a:off x="4311757" y="2610465"/>
            <a:ext cx="3165675" cy="1662356"/>
          </a:xfrm>
          <a:custGeom>
            <a:avLst/>
            <a:gdLst>
              <a:gd name="connsiteX0" fmla="*/ 43321 w 3165675"/>
              <a:gd name="connsiteY0" fmla="*/ 0 h 1662356"/>
              <a:gd name="connsiteX1" fmla="*/ 3122354 w 3165675"/>
              <a:gd name="connsiteY1" fmla="*/ 0 h 1662356"/>
              <a:gd name="connsiteX2" fmla="*/ 3165675 w 3165675"/>
              <a:gd name="connsiteY2" fmla="*/ 43321 h 1662356"/>
              <a:gd name="connsiteX3" fmla="*/ 3165675 w 3165675"/>
              <a:gd name="connsiteY3" fmla="*/ 1619035 h 1662356"/>
              <a:gd name="connsiteX4" fmla="*/ 3122354 w 3165675"/>
              <a:gd name="connsiteY4" fmla="*/ 1662356 h 1662356"/>
              <a:gd name="connsiteX5" fmla="*/ 43321 w 3165675"/>
              <a:gd name="connsiteY5" fmla="*/ 1662356 h 1662356"/>
              <a:gd name="connsiteX6" fmla="*/ 0 w 3165675"/>
              <a:gd name="connsiteY6" fmla="*/ 1619035 h 1662356"/>
              <a:gd name="connsiteX7" fmla="*/ 0 w 3165675"/>
              <a:gd name="connsiteY7" fmla="*/ 43321 h 1662356"/>
              <a:gd name="connsiteX8" fmla="*/ 43321 w 3165675"/>
              <a:gd name="connsiteY8" fmla="*/ 0 h 166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5675" h="1662356">
                <a:moveTo>
                  <a:pt x="43321" y="0"/>
                </a:moveTo>
                <a:lnTo>
                  <a:pt x="3122354" y="0"/>
                </a:lnTo>
                <a:cubicBezTo>
                  <a:pt x="3146280" y="0"/>
                  <a:pt x="3165675" y="19395"/>
                  <a:pt x="3165675" y="43321"/>
                </a:cubicBezTo>
                <a:lnTo>
                  <a:pt x="3165675" y="1619035"/>
                </a:lnTo>
                <a:cubicBezTo>
                  <a:pt x="3165675" y="1642961"/>
                  <a:pt x="3146280" y="1662356"/>
                  <a:pt x="3122354" y="1662356"/>
                </a:cubicBezTo>
                <a:lnTo>
                  <a:pt x="43321" y="1662356"/>
                </a:lnTo>
                <a:cubicBezTo>
                  <a:pt x="19395" y="1662356"/>
                  <a:pt x="0" y="1642961"/>
                  <a:pt x="0" y="1619035"/>
                </a:cubicBezTo>
                <a:lnTo>
                  <a:pt x="0" y="43321"/>
                </a:lnTo>
                <a:cubicBezTo>
                  <a:pt x="0" y="19395"/>
                  <a:pt x="19395" y="0"/>
                  <a:pt x="43321" y="0"/>
                </a:cubicBezTo>
                <a:close/>
              </a:path>
            </a:pathLst>
          </a:custGeom>
          <a:solidFill>
            <a:schemeClr val="bg1">
              <a:lumMod val="85000"/>
            </a:schemeClr>
          </a:solidFill>
          <a:ln>
            <a:noFill/>
          </a:ln>
          <a:effectLst>
            <a:outerShdw blurRad="152400" dist="50800" dir="5400000" sx="99000" sy="99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a:solidFill>
                  <a:schemeClr val="tx1"/>
                </a:solidFill>
                <a:latin typeface="+mn-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Picture</a:t>
            </a:r>
          </a:p>
        </p:txBody>
      </p:sp>
      <p:sp>
        <p:nvSpPr>
          <p:cNvPr id="13" name="Picture Placeholder 12">
            <a:extLst>
              <a:ext uri="{FF2B5EF4-FFF2-40B4-BE49-F238E27FC236}">
                <a16:creationId xmlns:a16="http://schemas.microsoft.com/office/drawing/2014/main" id="{A9ABACA8-A471-44B6-AD86-CA5364577524}"/>
              </a:ext>
            </a:extLst>
          </p:cNvPr>
          <p:cNvSpPr>
            <a:spLocks noGrp="1"/>
          </p:cNvSpPr>
          <p:nvPr>
            <p:ph type="pic" sz="quarter" idx="12" hasCustomPrompt="1"/>
          </p:nvPr>
        </p:nvSpPr>
        <p:spPr>
          <a:xfrm>
            <a:off x="4311758" y="4472974"/>
            <a:ext cx="3165675" cy="1662356"/>
          </a:xfrm>
          <a:custGeom>
            <a:avLst/>
            <a:gdLst>
              <a:gd name="connsiteX0" fmla="*/ 43321 w 3165675"/>
              <a:gd name="connsiteY0" fmla="*/ 0 h 1662356"/>
              <a:gd name="connsiteX1" fmla="*/ 3122354 w 3165675"/>
              <a:gd name="connsiteY1" fmla="*/ 0 h 1662356"/>
              <a:gd name="connsiteX2" fmla="*/ 3165675 w 3165675"/>
              <a:gd name="connsiteY2" fmla="*/ 43321 h 1662356"/>
              <a:gd name="connsiteX3" fmla="*/ 3165675 w 3165675"/>
              <a:gd name="connsiteY3" fmla="*/ 1619035 h 1662356"/>
              <a:gd name="connsiteX4" fmla="*/ 3122354 w 3165675"/>
              <a:gd name="connsiteY4" fmla="*/ 1662356 h 1662356"/>
              <a:gd name="connsiteX5" fmla="*/ 43321 w 3165675"/>
              <a:gd name="connsiteY5" fmla="*/ 1662356 h 1662356"/>
              <a:gd name="connsiteX6" fmla="*/ 0 w 3165675"/>
              <a:gd name="connsiteY6" fmla="*/ 1619035 h 1662356"/>
              <a:gd name="connsiteX7" fmla="*/ 0 w 3165675"/>
              <a:gd name="connsiteY7" fmla="*/ 43321 h 1662356"/>
              <a:gd name="connsiteX8" fmla="*/ 43321 w 3165675"/>
              <a:gd name="connsiteY8" fmla="*/ 0 h 166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5675" h="1662356">
                <a:moveTo>
                  <a:pt x="43321" y="0"/>
                </a:moveTo>
                <a:lnTo>
                  <a:pt x="3122354" y="0"/>
                </a:lnTo>
                <a:cubicBezTo>
                  <a:pt x="3146280" y="0"/>
                  <a:pt x="3165675" y="19395"/>
                  <a:pt x="3165675" y="43321"/>
                </a:cubicBezTo>
                <a:lnTo>
                  <a:pt x="3165675" y="1619035"/>
                </a:lnTo>
                <a:cubicBezTo>
                  <a:pt x="3165675" y="1642961"/>
                  <a:pt x="3146280" y="1662356"/>
                  <a:pt x="3122354" y="1662356"/>
                </a:cubicBezTo>
                <a:lnTo>
                  <a:pt x="43321" y="1662356"/>
                </a:lnTo>
                <a:cubicBezTo>
                  <a:pt x="19395" y="1662356"/>
                  <a:pt x="0" y="1642961"/>
                  <a:pt x="0" y="1619035"/>
                </a:cubicBezTo>
                <a:lnTo>
                  <a:pt x="0" y="43321"/>
                </a:lnTo>
                <a:cubicBezTo>
                  <a:pt x="0" y="19395"/>
                  <a:pt x="19395" y="0"/>
                  <a:pt x="43321" y="0"/>
                </a:cubicBezTo>
                <a:close/>
              </a:path>
            </a:pathLst>
          </a:custGeom>
          <a:solidFill>
            <a:schemeClr val="bg1">
              <a:lumMod val="85000"/>
            </a:schemeClr>
          </a:solidFill>
          <a:ln>
            <a:noFill/>
          </a:ln>
          <a:effectLst>
            <a:outerShdw blurRad="152400" dist="50800" dir="5400000" sx="99000" sy="99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b="0">
                <a:solidFill>
                  <a:schemeClr val="tx1"/>
                </a:solidFill>
                <a:latin typeface="+mn-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Picture</a:t>
            </a:r>
          </a:p>
        </p:txBody>
      </p:sp>
    </p:spTree>
    <p:extLst>
      <p:ext uri="{BB962C8B-B14F-4D97-AF65-F5344CB8AC3E}">
        <p14:creationId xmlns:p14="http://schemas.microsoft.com/office/powerpoint/2010/main" val="2787539041"/>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103DCCD-7F0F-45C9-A66E-9FA7C9115013}"/>
              </a:ext>
            </a:extLst>
          </p:cNvPr>
          <p:cNvSpPr>
            <a:spLocks noGrp="1"/>
          </p:cNvSpPr>
          <p:nvPr>
            <p:ph type="pic" sz="quarter" idx="12" hasCustomPrompt="1"/>
          </p:nvPr>
        </p:nvSpPr>
        <p:spPr>
          <a:xfrm>
            <a:off x="0" y="0"/>
            <a:ext cx="12192000" cy="5015691"/>
          </a:xfrm>
          <a:custGeom>
            <a:avLst/>
            <a:gdLst>
              <a:gd name="connsiteX0" fmla="*/ 0 w 12192000"/>
              <a:gd name="connsiteY0" fmla="*/ 0 h 5015691"/>
              <a:gd name="connsiteX1" fmla="*/ 12192000 w 12192000"/>
              <a:gd name="connsiteY1" fmla="*/ 0 h 5015691"/>
              <a:gd name="connsiteX2" fmla="*/ 12192000 w 12192000"/>
              <a:gd name="connsiteY2" fmla="*/ 2407127 h 5015691"/>
              <a:gd name="connsiteX3" fmla="*/ 12120323 w 12192000"/>
              <a:gd name="connsiteY3" fmla="*/ 2484219 h 5015691"/>
              <a:gd name="connsiteX4" fmla="*/ 10722930 w 12192000"/>
              <a:gd name="connsiteY4" fmla="*/ 2875710 h 5015691"/>
              <a:gd name="connsiteX5" fmla="*/ 8115993 w 12192000"/>
              <a:gd name="connsiteY5" fmla="*/ 3885995 h 5015691"/>
              <a:gd name="connsiteX6" fmla="*/ 5841049 w 12192000"/>
              <a:gd name="connsiteY6" fmla="*/ 3197096 h 5015691"/>
              <a:gd name="connsiteX7" fmla="*/ 3206082 w 12192000"/>
              <a:gd name="connsiteY7" fmla="*/ 4238250 h 5015691"/>
              <a:gd name="connsiteX8" fmla="*/ 1026609 w 12192000"/>
              <a:gd name="connsiteY8" fmla="*/ 4932827 h 5015691"/>
              <a:gd name="connsiteX9" fmla="*/ 76853 w 12192000"/>
              <a:gd name="connsiteY9" fmla="*/ 4927760 h 5015691"/>
              <a:gd name="connsiteX10" fmla="*/ 0 w 12192000"/>
              <a:gd name="connsiteY10" fmla="*/ 4900980 h 501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015691">
                <a:moveTo>
                  <a:pt x="0" y="0"/>
                </a:moveTo>
                <a:lnTo>
                  <a:pt x="12192000" y="0"/>
                </a:lnTo>
                <a:lnTo>
                  <a:pt x="12192000" y="2407127"/>
                </a:lnTo>
                <a:lnTo>
                  <a:pt x="12120323" y="2484219"/>
                </a:lnTo>
                <a:cubicBezTo>
                  <a:pt x="11866654" y="2732575"/>
                  <a:pt x="11434974" y="2959887"/>
                  <a:pt x="10722930" y="2875710"/>
                </a:cubicBezTo>
                <a:cubicBezTo>
                  <a:pt x="9298842" y="2707357"/>
                  <a:pt x="9116759" y="3838274"/>
                  <a:pt x="8115993" y="3885995"/>
                </a:cubicBezTo>
                <a:cubicBezTo>
                  <a:pt x="7115226" y="3933716"/>
                  <a:pt x="6630155" y="3041338"/>
                  <a:pt x="5841049" y="3197096"/>
                </a:cubicBezTo>
                <a:cubicBezTo>
                  <a:pt x="5051942" y="3352854"/>
                  <a:pt x="4726904" y="4579187"/>
                  <a:pt x="3206082" y="4238250"/>
                </a:cubicBezTo>
                <a:cubicBezTo>
                  <a:pt x="1685261" y="3897314"/>
                  <a:pt x="2188526" y="4552564"/>
                  <a:pt x="1026609" y="4932827"/>
                </a:cubicBezTo>
                <a:cubicBezTo>
                  <a:pt x="590890" y="5075426"/>
                  <a:pt x="311057" y="5007093"/>
                  <a:pt x="76853" y="4927760"/>
                </a:cubicBezTo>
                <a:lnTo>
                  <a:pt x="0" y="4900980"/>
                </a:lnTo>
                <a:close/>
              </a:path>
            </a:pathLst>
          </a:custGeom>
          <a:solidFill>
            <a:schemeClr val="bg1">
              <a:lumMod val="8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400">
                <a:solidFill>
                  <a:schemeClr val="tx1"/>
                </a:solidFill>
              </a:defRPr>
            </a:lvl1pPr>
          </a:lstStyle>
          <a:p>
            <a:pPr marL="0" lvl="0" indent="0">
              <a:buNone/>
            </a:pPr>
            <a:r>
              <a:rPr lang="en-US" dirty="0"/>
              <a:t>Picture</a:t>
            </a:r>
          </a:p>
        </p:txBody>
      </p:sp>
    </p:spTree>
    <p:extLst>
      <p:ext uri="{BB962C8B-B14F-4D97-AF65-F5344CB8AC3E}">
        <p14:creationId xmlns:p14="http://schemas.microsoft.com/office/powerpoint/2010/main" val="1890584647"/>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7">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AA3261C-C37D-4A08-81DD-D561342D8644}"/>
              </a:ext>
            </a:extLst>
          </p:cNvPr>
          <p:cNvSpPr>
            <a:spLocks noGrp="1"/>
          </p:cNvSpPr>
          <p:nvPr>
            <p:ph type="pic" sz="quarter" idx="22"/>
          </p:nvPr>
        </p:nvSpPr>
        <p:spPr>
          <a:xfrm>
            <a:off x="8085820" y="1983161"/>
            <a:ext cx="3240742" cy="1968594"/>
          </a:xfrm>
          <a:custGeom>
            <a:avLst/>
            <a:gdLst>
              <a:gd name="connsiteX0" fmla="*/ 0 w 3240742"/>
              <a:gd name="connsiteY0" fmla="*/ 0 h 1968594"/>
              <a:gd name="connsiteX1" fmla="*/ 3240742 w 3240742"/>
              <a:gd name="connsiteY1" fmla="*/ 0 h 1968594"/>
              <a:gd name="connsiteX2" fmla="*/ 3240742 w 3240742"/>
              <a:gd name="connsiteY2" fmla="*/ 1968594 h 1968594"/>
              <a:gd name="connsiteX3" fmla="*/ 0 w 3240742"/>
              <a:gd name="connsiteY3" fmla="*/ 1968594 h 1968594"/>
            </a:gdLst>
            <a:ahLst/>
            <a:cxnLst>
              <a:cxn ang="0">
                <a:pos x="connsiteX0" y="connsiteY0"/>
              </a:cxn>
              <a:cxn ang="0">
                <a:pos x="connsiteX1" y="connsiteY1"/>
              </a:cxn>
              <a:cxn ang="0">
                <a:pos x="connsiteX2" y="connsiteY2"/>
              </a:cxn>
              <a:cxn ang="0">
                <a:pos x="connsiteX3" y="connsiteY3"/>
              </a:cxn>
            </a:cxnLst>
            <a:rect l="l" t="t" r="r" b="b"/>
            <a:pathLst>
              <a:path w="3240742" h="1968594">
                <a:moveTo>
                  <a:pt x="0" y="0"/>
                </a:moveTo>
                <a:lnTo>
                  <a:pt x="3240742" y="0"/>
                </a:lnTo>
                <a:lnTo>
                  <a:pt x="3240742" y="1968594"/>
                </a:lnTo>
                <a:lnTo>
                  <a:pt x="0" y="1968594"/>
                </a:lnTo>
                <a:close/>
              </a:path>
            </a:pathLst>
          </a:custGeom>
          <a:solidFill>
            <a:schemeClr val="bg1">
              <a:lumMod val="85000"/>
            </a:schemeClr>
          </a:solidFill>
        </p:spPr>
        <p:txBody>
          <a:bodyPr wrap="square">
            <a:noAutofit/>
          </a:bodyPr>
          <a:lstStyle>
            <a:lvl1pPr marL="0" indent="0">
              <a:buNone/>
              <a:defRPr sz="1200">
                <a:solidFill>
                  <a:schemeClr val="tx1"/>
                </a:solidFill>
              </a:defRPr>
            </a:lvl1pPr>
          </a:lstStyle>
          <a:p>
            <a:endParaRPr lang="en-US"/>
          </a:p>
        </p:txBody>
      </p:sp>
      <p:sp>
        <p:nvSpPr>
          <p:cNvPr id="12" name="Picture Placeholder 11">
            <a:extLst>
              <a:ext uri="{FF2B5EF4-FFF2-40B4-BE49-F238E27FC236}">
                <a16:creationId xmlns:a16="http://schemas.microsoft.com/office/drawing/2014/main" id="{9AA3261C-C37D-4A08-81DD-D561342D8644}"/>
              </a:ext>
            </a:extLst>
          </p:cNvPr>
          <p:cNvSpPr>
            <a:spLocks noGrp="1"/>
          </p:cNvSpPr>
          <p:nvPr>
            <p:ph type="pic" sz="quarter" idx="21"/>
          </p:nvPr>
        </p:nvSpPr>
        <p:spPr>
          <a:xfrm>
            <a:off x="4475629" y="1983161"/>
            <a:ext cx="3240742" cy="1968594"/>
          </a:xfrm>
          <a:custGeom>
            <a:avLst/>
            <a:gdLst>
              <a:gd name="connsiteX0" fmla="*/ 0 w 3240742"/>
              <a:gd name="connsiteY0" fmla="*/ 0 h 1968594"/>
              <a:gd name="connsiteX1" fmla="*/ 3240742 w 3240742"/>
              <a:gd name="connsiteY1" fmla="*/ 0 h 1968594"/>
              <a:gd name="connsiteX2" fmla="*/ 3240742 w 3240742"/>
              <a:gd name="connsiteY2" fmla="*/ 1968594 h 1968594"/>
              <a:gd name="connsiteX3" fmla="*/ 0 w 3240742"/>
              <a:gd name="connsiteY3" fmla="*/ 1968594 h 1968594"/>
            </a:gdLst>
            <a:ahLst/>
            <a:cxnLst>
              <a:cxn ang="0">
                <a:pos x="connsiteX0" y="connsiteY0"/>
              </a:cxn>
              <a:cxn ang="0">
                <a:pos x="connsiteX1" y="connsiteY1"/>
              </a:cxn>
              <a:cxn ang="0">
                <a:pos x="connsiteX2" y="connsiteY2"/>
              </a:cxn>
              <a:cxn ang="0">
                <a:pos x="connsiteX3" y="connsiteY3"/>
              </a:cxn>
            </a:cxnLst>
            <a:rect l="l" t="t" r="r" b="b"/>
            <a:pathLst>
              <a:path w="3240742" h="1968594">
                <a:moveTo>
                  <a:pt x="0" y="0"/>
                </a:moveTo>
                <a:lnTo>
                  <a:pt x="3240742" y="0"/>
                </a:lnTo>
                <a:lnTo>
                  <a:pt x="3240742" y="1968594"/>
                </a:lnTo>
                <a:lnTo>
                  <a:pt x="0" y="1968594"/>
                </a:lnTo>
                <a:close/>
              </a:path>
            </a:pathLst>
          </a:custGeom>
          <a:solidFill>
            <a:schemeClr val="bg1">
              <a:lumMod val="85000"/>
            </a:schemeClr>
          </a:solidFill>
        </p:spPr>
        <p:txBody>
          <a:bodyPr wrap="square">
            <a:noAutofit/>
          </a:bodyPr>
          <a:lstStyle>
            <a:lvl1pPr marL="0" indent="0">
              <a:buNone/>
              <a:defRPr sz="1200">
                <a:solidFill>
                  <a:schemeClr val="tx1"/>
                </a:solidFill>
              </a:defRPr>
            </a:lvl1pPr>
          </a:lstStyle>
          <a:p>
            <a:endParaRPr lang="en-US"/>
          </a:p>
        </p:txBody>
      </p:sp>
      <p:sp>
        <p:nvSpPr>
          <p:cNvPr id="10" name="Picture Placeholder 9">
            <a:extLst>
              <a:ext uri="{FF2B5EF4-FFF2-40B4-BE49-F238E27FC236}">
                <a16:creationId xmlns:a16="http://schemas.microsoft.com/office/drawing/2014/main" id="{9AA3261C-C37D-4A08-81DD-D561342D8644}"/>
              </a:ext>
            </a:extLst>
          </p:cNvPr>
          <p:cNvSpPr>
            <a:spLocks noGrp="1"/>
          </p:cNvSpPr>
          <p:nvPr>
            <p:ph type="pic" sz="quarter" idx="19"/>
          </p:nvPr>
        </p:nvSpPr>
        <p:spPr>
          <a:xfrm>
            <a:off x="865439" y="1983161"/>
            <a:ext cx="3240742" cy="1968594"/>
          </a:xfrm>
          <a:custGeom>
            <a:avLst/>
            <a:gdLst>
              <a:gd name="connsiteX0" fmla="*/ 0 w 3240742"/>
              <a:gd name="connsiteY0" fmla="*/ 0 h 1968594"/>
              <a:gd name="connsiteX1" fmla="*/ 3240742 w 3240742"/>
              <a:gd name="connsiteY1" fmla="*/ 0 h 1968594"/>
              <a:gd name="connsiteX2" fmla="*/ 3240742 w 3240742"/>
              <a:gd name="connsiteY2" fmla="*/ 1968594 h 1968594"/>
              <a:gd name="connsiteX3" fmla="*/ 0 w 3240742"/>
              <a:gd name="connsiteY3" fmla="*/ 1968594 h 1968594"/>
            </a:gdLst>
            <a:ahLst/>
            <a:cxnLst>
              <a:cxn ang="0">
                <a:pos x="connsiteX0" y="connsiteY0"/>
              </a:cxn>
              <a:cxn ang="0">
                <a:pos x="connsiteX1" y="connsiteY1"/>
              </a:cxn>
              <a:cxn ang="0">
                <a:pos x="connsiteX2" y="connsiteY2"/>
              </a:cxn>
              <a:cxn ang="0">
                <a:pos x="connsiteX3" y="connsiteY3"/>
              </a:cxn>
            </a:cxnLst>
            <a:rect l="l" t="t" r="r" b="b"/>
            <a:pathLst>
              <a:path w="3240742" h="1968594">
                <a:moveTo>
                  <a:pt x="0" y="0"/>
                </a:moveTo>
                <a:lnTo>
                  <a:pt x="3240742" y="0"/>
                </a:lnTo>
                <a:lnTo>
                  <a:pt x="3240742" y="1968594"/>
                </a:lnTo>
                <a:lnTo>
                  <a:pt x="0" y="1968594"/>
                </a:lnTo>
                <a:close/>
              </a:path>
            </a:pathLst>
          </a:custGeom>
          <a:solidFill>
            <a:schemeClr val="bg1">
              <a:lumMod val="85000"/>
            </a:schemeClr>
          </a:solidFill>
        </p:spPr>
        <p:txBody>
          <a:bodyPr wrap="square">
            <a:noAutofit/>
          </a:bodyPr>
          <a:lstStyle>
            <a:lvl1pPr marL="0" indent="0">
              <a:buNone/>
              <a:defRPr sz="1200">
                <a:solidFill>
                  <a:schemeClr val="tx1"/>
                </a:solidFill>
              </a:defRPr>
            </a:lvl1pPr>
          </a:lstStyle>
          <a:p>
            <a:endParaRPr lang="en-US"/>
          </a:p>
        </p:txBody>
      </p:sp>
    </p:spTree>
    <p:extLst>
      <p:ext uri="{BB962C8B-B14F-4D97-AF65-F5344CB8AC3E}">
        <p14:creationId xmlns:p14="http://schemas.microsoft.com/office/powerpoint/2010/main" val="246660683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053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9">
    <p:spTree>
      <p:nvGrpSpPr>
        <p:cNvPr id="1" name=""/>
        <p:cNvGrpSpPr/>
        <p:nvPr/>
      </p:nvGrpSpPr>
      <p:grpSpPr>
        <a:xfrm>
          <a:off x="0" y="0"/>
          <a:ext cx="0" cy="0"/>
          <a:chOff x="0" y="0"/>
          <a:chExt cx="0" cy="0"/>
        </a:xfrm>
      </p:grpSpPr>
      <p:sp>
        <p:nvSpPr>
          <p:cNvPr id="12" name="Picture Placeholder 6"/>
          <p:cNvSpPr>
            <a:spLocks noGrp="1"/>
          </p:cNvSpPr>
          <p:nvPr>
            <p:ph type="pic" sz="quarter" idx="15"/>
          </p:nvPr>
        </p:nvSpPr>
        <p:spPr>
          <a:xfrm>
            <a:off x="0" y="3947160"/>
            <a:ext cx="12192000" cy="2910840"/>
          </a:xfrm>
        </p:spPr>
        <p:txBody>
          <a:bodyPr/>
          <a:lstStyle/>
          <a:p>
            <a:endParaRPr lang="en-US" dirty="0"/>
          </a:p>
        </p:txBody>
      </p:sp>
      <p:sp>
        <p:nvSpPr>
          <p:cNvPr id="13" name="Picture Placeholder 6">
            <a:extLst>
              <a:ext uri="{FF2B5EF4-FFF2-40B4-BE49-F238E27FC236}">
                <a16:creationId xmlns:a16="http://schemas.microsoft.com/office/drawing/2014/main" id="{CBA08824-B846-479E-867B-3CD8511898D4}"/>
              </a:ext>
            </a:extLst>
          </p:cNvPr>
          <p:cNvSpPr>
            <a:spLocks noGrp="1"/>
          </p:cNvSpPr>
          <p:nvPr>
            <p:ph type="pic" sz="quarter" idx="16"/>
          </p:nvPr>
        </p:nvSpPr>
        <p:spPr>
          <a:xfrm>
            <a:off x="0" y="0"/>
            <a:ext cx="3083560" cy="1940315"/>
          </a:xfrm>
        </p:spPr>
        <p:txBody>
          <a:bodyPr/>
          <a:lstStyle/>
          <a:p>
            <a:endParaRPr lang="en-US" dirty="0"/>
          </a:p>
        </p:txBody>
      </p:sp>
      <p:sp>
        <p:nvSpPr>
          <p:cNvPr id="14" name="Picture Placeholder 6">
            <a:extLst>
              <a:ext uri="{FF2B5EF4-FFF2-40B4-BE49-F238E27FC236}">
                <a16:creationId xmlns:a16="http://schemas.microsoft.com/office/drawing/2014/main" id="{A5CB104F-EEB2-4AAB-8198-FB05218DB7EB}"/>
              </a:ext>
            </a:extLst>
          </p:cNvPr>
          <p:cNvSpPr>
            <a:spLocks noGrp="1"/>
          </p:cNvSpPr>
          <p:nvPr>
            <p:ph type="pic" sz="quarter" idx="17"/>
          </p:nvPr>
        </p:nvSpPr>
        <p:spPr>
          <a:xfrm>
            <a:off x="3068320" y="-1"/>
            <a:ext cx="3027680" cy="1940315"/>
          </a:xfrm>
        </p:spPr>
        <p:txBody>
          <a:bodyPr/>
          <a:lstStyle/>
          <a:p>
            <a:endParaRPr lang="en-US" dirty="0"/>
          </a:p>
        </p:txBody>
      </p:sp>
      <p:sp>
        <p:nvSpPr>
          <p:cNvPr id="15" name="Picture Placeholder 6">
            <a:extLst>
              <a:ext uri="{FF2B5EF4-FFF2-40B4-BE49-F238E27FC236}">
                <a16:creationId xmlns:a16="http://schemas.microsoft.com/office/drawing/2014/main" id="{495F4264-6CD9-48DC-B9A6-CFE52FD27E35}"/>
              </a:ext>
            </a:extLst>
          </p:cNvPr>
          <p:cNvSpPr>
            <a:spLocks noGrp="1"/>
          </p:cNvSpPr>
          <p:nvPr>
            <p:ph type="pic" sz="quarter" idx="18"/>
          </p:nvPr>
        </p:nvSpPr>
        <p:spPr>
          <a:xfrm>
            <a:off x="6096000" y="0"/>
            <a:ext cx="3083560" cy="1940315"/>
          </a:xfrm>
        </p:spPr>
        <p:txBody>
          <a:bodyPr/>
          <a:lstStyle/>
          <a:p>
            <a:endParaRPr lang="en-US" dirty="0"/>
          </a:p>
        </p:txBody>
      </p:sp>
      <p:sp>
        <p:nvSpPr>
          <p:cNvPr id="16" name="Picture Placeholder 6">
            <a:extLst>
              <a:ext uri="{FF2B5EF4-FFF2-40B4-BE49-F238E27FC236}">
                <a16:creationId xmlns:a16="http://schemas.microsoft.com/office/drawing/2014/main" id="{800E4DD7-57BF-4C30-90F4-E4A092478EB3}"/>
              </a:ext>
            </a:extLst>
          </p:cNvPr>
          <p:cNvSpPr>
            <a:spLocks noGrp="1"/>
          </p:cNvSpPr>
          <p:nvPr>
            <p:ph type="pic" sz="quarter" idx="19"/>
          </p:nvPr>
        </p:nvSpPr>
        <p:spPr>
          <a:xfrm>
            <a:off x="9164320" y="-1"/>
            <a:ext cx="3027680" cy="1940315"/>
          </a:xfrm>
        </p:spPr>
        <p:txBody>
          <a:bodyPr/>
          <a:lstStyle/>
          <a:p>
            <a:endParaRPr lang="en-US"/>
          </a:p>
        </p:txBody>
      </p:sp>
      <p:sp>
        <p:nvSpPr>
          <p:cNvPr id="17" name="Picture Placeholder 6">
            <a:extLst>
              <a:ext uri="{FF2B5EF4-FFF2-40B4-BE49-F238E27FC236}">
                <a16:creationId xmlns:a16="http://schemas.microsoft.com/office/drawing/2014/main" id="{535A521E-CA39-437C-AF89-9916FF7881E0}"/>
              </a:ext>
            </a:extLst>
          </p:cNvPr>
          <p:cNvSpPr>
            <a:spLocks noGrp="1"/>
          </p:cNvSpPr>
          <p:nvPr>
            <p:ph type="pic" sz="quarter" idx="20"/>
          </p:nvPr>
        </p:nvSpPr>
        <p:spPr>
          <a:xfrm>
            <a:off x="0" y="1940317"/>
            <a:ext cx="3083560" cy="1940315"/>
          </a:xfrm>
        </p:spPr>
        <p:txBody>
          <a:bodyPr/>
          <a:lstStyle/>
          <a:p>
            <a:endParaRPr lang="en-US"/>
          </a:p>
        </p:txBody>
      </p:sp>
      <p:sp>
        <p:nvSpPr>
          <p:cNvPr id="18" name="Picture Placeholder 6">
            <a:extLst>
              <a:ext uri="{FF2B5EF4-FFF2-40B4-BE49-F238E27FC236}">
                <a16:creationId xmlns:a16="http://schemas.microsoft.com/office/drawing/2014/main" id="{CCD24A79-4058-46B3-9F5D-3655010F3AFF}"/>
              </a:ext>
            </a:extLst>
          </p:cNvPr>
          <p:cNvSpPr>
            <a:spLocks noGrp="1"/>
          </p:cNvSpPr>
          <p:nvPr>
            <p:ph type="pic" sz="quarter" idx="21"/>
          </p:nvPr>
        </p:nvSpPr>
        <p:spPr>
          <a:xfrm>
            <a:off x="3068320" y="1940316"/>
            <a:ext cx="3027680" cy="1940315"/>
          </a:xfrm>
        </p:spPr>
        <p:txBody>
          <a:bodyPr/>
          <a:lstStyle/>
          <a:p>
            <a:endParaRPr lang="en-US"/>
          </a:p>
        </p:txBody>
      </p:sp>
      <p:sp>
        <p:nvSpPr>
          <p:cNvPr id="19" name="Picture Placeholder 6">
            <a:extLst>
              <a:ext uri="{FF2B5EF4-FFF2-40B4-BE49-F238E27FC236}">
                <a16:creationId xmlns:a16="http://schemas.microsoft.com/office/drawing/2014/main" id="{51289F75-5B0D-4B16-8F7D-D393385E3BE0}"/>
              </a:ext>
            </a:extLst>
          </p:cNvPr>
          <p:cNvSpPr>
            <a:spLocks noGrp="1"/>
          </p:cNvSpPr>
          <p:nvPr>
            <p:ph type="pic" sz="quarter" idx="22"/>
          </p:nvPr>
        </p:nvSpPr>
        <p:spPr>
          <a:xfrm>
            <a:off x="6096000" y="1940317"/>
            <a:ext cx="3083560" cy="1940315"/>
          </a:xfrm>
        </p:spPr>
        <p:txBody>
          <a:bodyPr/>
          <a:lstStyle/>
          <a:p>
            <a:endParaRPr lang="en-US"/>
          </a:p>
        </p:txBody>
      </p:sp>
      <p:sp>
        <p:nvSpPr>
          <p:cNvPr id="20" name="Picture Placeholder 6">
            <a:extLst>
              <a:ext uri="{FF2B5EF4-FFF2-40B4-BE49-F238E27FC236}">
                <a16:creationId xmlns:a16="http://schemas.microsoft.com/office/drawing/2014/main" id="{7C70DBDD-6A5B-4430-8852-D85EA5395BAD}"/>
              </a:ext>
            </a:extLst>
          </p:cNvPr>
          <p:cNvSpPr>
            <a:spLocks noGrp="1"/>
          </p:cNvSpPr>
          <p:nvPr>
            <p:ph type="pic" sz="quarter" idx="23"/>
          </p:nvPr>
        </p:nvSpPr>
        <p:spPr>
          <a:xfrm>
            <a:off x="9164320" y="1940316"/>
            <a:ext cx="3027680" cy="1940315"/>
          </a:xfrm>
        </p:spPr>
        <p:txBody>
          <a:bodyPr/>
          <a:lstStyle/>
          <a:p>
            <a:endParaRPr lang="en-US"/>
          </a:p>
        </p:txBody>
      </p:sp>
    </p:spTree>
    <p:extLst>
      <p:ext uri="{BB962C8B-B14F-4D97-AF65-F5344CB8AC3E}">
        <p14:creationId xmlns:p14="http://schemas.microsoft.com/office/powerpoint/2010/main" val="323986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theme" Target="../theme/theme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A2B28B-B859-44B2-8256-9C1DDF3338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12F269-4437-45F4-80F9-CF952D54EC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569898-0C51-4FA6-953C-0754640694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C2915-BCA0-4AA8-870F-DB0B042A53B2}" type="datetimeFigureOut">
              <a:rPr lang="en-US" smtClean="0"/>
              <a:t>7/31/2023</a:t>
            </a:fld>
            <a:endParaRPr lang="en-US"/>
          </a:p>
        </p:txBody>
      </p:sp>
      <p:sp>
        <p:nvSpPr>
          <p:cNvPr id="5" name="Footer Placeholder 4">
            <a:extLst>
              <a:ext uri="{FF2B5EF4-FFF2-40B4-BE49-F238E27FC236}">
                <a16:creationId xmlns:a16="http://schemas.microsoft.com/office/drawing/2014/main" id="{46F585EC-85B6-4888-9A88-1CF3C72B79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1E0DE5-85F6-44C4-96B9-7A2C8F2E59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5A50CB-FC9A-4037-89EE-D83EF3436EC5}" type="slidenum">
              <a:rPr lang="en-US" smtClean="0"/>
              <a:t>‹#›</a:t>
            </a:fld>
            <a:endParaRPr lang="en-US"/>
          </a:p>
        </p:txBody>
      </p:sp>
    </p:spTree>
    <p:extLst>
      <p:ext uri="{BB962C8B-B14F-4D97-AF65-F5344CB8AC3E}">
        <p14:creationId xmlns:p14="http://schemas.microsoft.com/office/powerpoint/2010/main" val="13729310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11.xml" /><Relationship Id="rId1" Type="http://schemas.openxmlformats.org/officeDocument/2006/relationships/slideLayout" Target="../slideLayouts/slideLayout7.xml" /><Relationship Id="rId5" Type="http://schemas.openxmlformats.org/officeDocument/2006/relationships/image" Target="../media/image14.jpeg" /><Relationship Id="rId4" Type="http://schemas.openxmlformats.org/officeDocument/2006/relationships/image" Target="../media/image13.jpeg"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14.xml" /><Relationship Id="rId1" Type="http://schemas.openxmlformats.org/officeDocument/2006/relationships/slideLayout" Target="../slideLayouts/slideLayout5.xml" /><Relationship Id="rId5" Type="http://schemas.openxmlformats.org/officeDocument/2006/relationships/image" Target="../media/image17.jpeg" /><Relationship Id="rId4" Type="http://schemas.openxmlformats.org/officeDocument/2006/relationships/image" Target="../media/image16.jpeg" /></Relationships>
</file>

<file path=ppt/slides/_rels/slide15.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image" Target="../media/image18.jpeg" /><Relationship Id="rId1" Type="http://schemas.openxmlformats.org/officeDocument/2006/relationships/slideLayout" Target="../slideLayouts/slideLayout5.xml" /><Relationship Id="rId4" Type="http://schemas.openxmlformats.org/officeDocument/2006/relationships/image" Target="../media/image20.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17.xml.rels><?xml version="1.0" encoding="UTF-8" standalone="yes"?>
<Relationships xmlns="http://schemas.openxmlformats.org/package/2006/relationships"><Relationship Id="rId3" Type="http://schemas.openxmlformats.org/officeDocument/2006/relationships/image" Target="../media/image21.jpeg" /><Relationship Id="rId2" Type="http://schemas.openxmlformats.org/officeDocument/2006/relationships/hyperlink" Target="https://www.emarketz.net/digital-marketing-service.php" TargetMode="External" /><Relationship Id="rId1" Type="http://schemas.openxmlformats.org/officeDocument/2006/relationships/slideLayout" Target="../slideLayouts/slideLayout8.xml" /></Relationships>
</file>

<file path=ppt/slides/_rels/slide18.xml.rels><?xml version="1.0" encoding="UTF-8" standalone="yes"?>
<Relationships xmlns="http://schemas.openxmlformats.org/package/2006/relationships"><Relationship Id="rId3" Type="http://schemas.openxmlformats.org/officeDocument/2006/relationships/image" Target="../media/image22.jpeg" /><Relationship Id="rId2" Type="http://schemas.openxmlformats.org/officeDocument/2006/relationships/notesSlide" Target="../notesSlides/notesSlide15.xml" /><Relationship Id="rId1" Type="http://schemas.openxmlformats.org/officeDocument/2006/relationships/slideLayout" Target="../slideLayouts/slideLayout5.xml" /><Relationship Id="rId4" Type="http://schemas.openxmlformats.org/officeDocument/2006/relationships/image" Target="../media/image23.jpeg" /></Relationships>
</file>

<file path=ppt/slides/_rels/slide19.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8.xml" /></Relationships>
</file>

<file path=ppt/slides/_rels/slide2.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21.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notesSlide" Target="../notesSlides/notesSlide4.xml" /><Relationship Id="rId1" Type="http://schemas.openxmlformats.org/officeDocument/2006/relationships/slideLayout" Target="../slideLayouts/slideLayout5.xml" /><Relationship Id="rId5" Type="http://schemas.openxmlformats.org/officeDocument/2006/relationships/image" Target="../media/image6.jpeg" /><Relationship Id="rId4" Type="http://schemas.openxmlformats.org/officeDocument/2006/relationships/image" Target="../media/image5.jpeg" /></Relationships>
</file>

<file path=ppt/slides/_rels/slide5.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notesSlide" Target="../notesSlides/notesSlide5.xml"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7.xml" /><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8.xml" /><Relationship Id="rId1" Type="http://schemas.openxmlformats.org/officeDocument/2006/relationships/slideLayout" Target="../slideLayouts/slideLayout5.xml" /><Relationship Id="rId5" Type="http://schemas.openxmlformats.org/officeDocument/2006/relationships/image" Target="../media/image11.jpeg" /><Relationship Id="rId4" Type="http://schemas.openxmlformats.org/officeDocument/2006/relationships/image" Target="../media/image10.jpeg" /></Relationships>
</file>

<file path=ppt/slides/_rels/slide9.xml.rels><?xml version="1.0" encoding="UTF-8" standalone="yes"?>
<Relationships xmlns="http://schemas.openxmlformats.org/package/2006/relationships"><Relationship Id="rId3" Type="http://schemas.openxmlformats.org/officeDocument/2006/relationships/hyperlink" Target="https://brandequity.economictimes.indiatimes.com/tag/mtr+foods" TargetMode="External" /><Relationship Id="rId7" Type="http://schemas.openxmlformats.org/officeDocument/2006/relationships/hyperlink" Target="https://brandequity.economictimes.indiatimes.com/tag/wavemaker" TargetMode="External" /><Relationship Id="rId2" Type="http://schemas.openxmlformats.org/officeDocument/2006/relationships/notesSlide" Target="../notesSlides/notesSlide9.xml" /><Relationship Id="rId1" Type="http://schemas.openxmlformats.org/officeDocument/2006/relationships/slideLayout" Target="../slideLayouts/slideLayout3.xml" /><Relationship Id="rId6" Type="http://schemas.openxmlformats.org/officeDocument/2006/relationships/hyperlink" Target="https://brandequity.economictimes.indiatimes.com/tag/byadagi" TargetMode="External" /><Relationship Id="rId5" Type="http://schemas.openxmlformats.org/officeDocument/2006/relationships/hyperlink" Target="https://brandequity.economictimes.indiatimes.com/tag/handsofauthenticity" TargetMode="External" /><Relationship Id="rId4" Type="http://schemas.openxmlformats.org/officeDocument/2006/relationships/hyperlink" Target="https://brandequity.economictimes.indiatimes.com/tag/authenticity" TargetMode="Externa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Placeholder 52">
            <a:extLst>
              <a:ext uri="{FF2B5EF4-FFF2-40B4-BE49-F238E27FC236}">
                <a16:creationId xmlns:a16="http://schemas.microsoft.com/office/drawing/2014/main" id="{A6D67E66-B85E-4C2B-830D-24F456282DE1}"/>
              </a:ext>
            </a:extLst>
          </p:cNvPr>
          <p:cNvPicPr>
            <a:picLocks noGrp="1" noChangeAspect="1"/>
          </p:cNvPicPr>
          <p:nvPr>
            <p:ph type="pic" sz="quarter" idx="19"/>
          </p:nvPr>
        </p:nvPicPr>
        <p:blipFill rotWithShape="1">
          <a:blip r:embed="rId3" cstate="screen">
            <a:extLst>
              <a:ext uri="{28A0092B-C50C-407E-A947-70E740481C1C}">
                <a14:useLocalDpi xmlns:a14="http://schemas.microsoft.com/office/drawing/2010/main"/>
              </a:ext>
            </a:extLst>
          </a:blip>
          <a:srcRect/>
          <a:stretch/>
        </p:blipFill>
        <p:spPr>
          <a:xfrm>
            <a:off x="0" y="0"/>
            <a:ext cx="12192000" cy="4789714"/>
          </a:xfrm>
        </p:spPr>
      </p:pic>
      <p:sp>
        <p:nvSpPr>
          <p:cNvPr id="52" name="Rectangle: Rounded Corners 51">
            <a:extLst>
              <a:ext uri="{FF2B5EF4-FFF2-40B4-BE49-F238E27FC236}">
                <a16:creationId xmlns:a16="http://schemas.microsoft.com/office/drawing/2014/main" id="{A345D09A-A27F-4E42-BEE5-AE3D5604D475}"/>
              </a:ext>
            </a:extLst>
          </p:cNvPr>
          <p:cNvSpPr/>
          <p:nvPr/>
        </p:nvSpPr>
        <p:spPr>
          <a:xfrm>
            <a:off x="1937395" y="3851118"/>
            <a:ext cx="8295666" cy="2549681"/>
          </a:xfrm>
          <a:prstGeom prst="roundRect">
            <a:avLst>
              <a:gd name="adj" fmla="val 5209"/>
            </a:avLst>
          </a:prstGeom>
          <a:solidFill>
            <a:schemeClr val="bg1"/>
          </a:solidFill>
          <a:ln>
            <a:noFill/>
          </a:ln>
          <a:effectLst>
            <a:outerShdw blurRad="4445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F307FFFD-5504-4F64-A309-328D04050D38}"/>
              </a:ext>
            </a:extLst>
          </p:cNvPr>
          <p:cNvSpPr/>
          <p:nvPr/>
        </p:nvSpPr>
        <p:spPr>
          <a:xfrm>
            <a:off x="1708635" y="4053284"/>
            <a:ext cx="8774729" cy="2123658"/>
          </a:xfrm>
          <a:prstGeom prst="rect">
            <a:avLst/>
          </a:prstGeom>
        </p:spPr>
        <p:txBody>
          <a:bodyPr wrap="square">
            <a:spAutoFit/>
          </a:bodyPr>
          <a:lstStyle/>
          <a:p>
            <a:pPr algn="ctr"/>
            <a:endParaRPr lang="en-US" sz="4400" spc="300" dirty="0">
              <a:solidFill>
                <a:schemeClr val="accent1"/>
              </a:solidFill>
              <a:latin typeface="Arial Black" panose="020B0A04020102020204" pitchFamily="34" charset="0"/>
              <a:ea typeface="Open Sans SemiBold" panose="020B0706030804020204" pitchFamily="34" charset="0"/>
              <a:cs typeface="Open Sans SemiBold" panose="020B0706030804020204" pitchFamily="34" charset="0"/>
            </a:endParaRPr>
          </a:p>
          <a:p>
            <a:pPr algn="ctr"/>
            <a:endParaRPr lang="en-US" sz="4400" spc="300" dirty="0">
              <a:solidFill>
                <a:schemeClr val="accent1"/>
              </a:solidFill>
              <a:latin typeface="Arial Black" panose="020B0A04020102020204" pitchFamily="34" charset="0"/>
              <a:ea typeface="Open Sans SemiBold" panose="020B0706030804020204" pitchFamily="34" charset="0"/>
              <a:cs typeface="Open Sans SemiBold" panose="020B0706030804020204" pitchFamily="34" charset="0"/>
            </a:endParaRPr>
          </a:p>
          <a:p>
            <a:pPr algn="ctr"/>
            <a:r>
              <a:rPr lang="en-US" sz="4400" spc="300" dirty="0">
                <a:latin typeface="Arial Black" panose="020B0A04020102020204" pitchFamily="34" charset="0"/>
                <a:ea typeface="Open Sans SemiBold" panose="020B0706030804020204" pitchFamily="34" charset="0"/>
                <a:cs typeface="Open Sans SemiBold" panose="020B0706030804020204" pitchFamily="34" charset="0"/>
              </a:rPr>
              <a:t>MTR Foods Pvt. Ltd</a:t>
            </a:r>
            <a:r>
              <a:rPr lang="en-US" sz="4400" spc="300" dirty="0">
                <a:solidFill>
                  <a:schemeClr val="accent1"/>
                </a:solidFill>
                <a:latin typeface="Arial Black" panose="020B0A04020102020204" pitchFamily="34" charset="0"/>
                <a:ea typeface="Open Sans SemiBold" panose="020B0706030804020204" pitchFamily="34" charset="0"/>
                <a:cs typeface="Open Sans SemiBold" panose="020B0706030804020204" pitchFamily="34" charset="0"/>
              </a:rPr>
              <a:t>.</a:t>
            </a:r>
          </a:p>
        </p:txBody>
      </p:sp>
      <p:pic>
        <p:nvPicPr>
          <p:cNvPr id="7" name="Picture 6">
            <a:extLst>
              <a:ext uri="{FF2B5EF4-FFF2-40B4-BE49-F238E27FC236}">
                <a16:creationId xmlns:a16="http://schemas.microsoft.com/office/drawing/2014/main" id="{CE0C76D0-C4FA-9667-C5BC-5AD8A371AA32}"/>
              </a:ext>
            </a:extLst>
          </p:cNvPr>
          <p:cNvPicPr>
            <a:picLocks noChangeAspect="1"/>
          </p:cNvPicPr>
          <p:nvPr/>
        </p:nvPicPr>
        <p:blipFill>
          <a:blip r:embed="rId4"/>
          <a:stretch>
            <a:fillRect/>
          </a:stretch>
        </p:blipFill>
        <p:spPr>
          <a:xfrm>
            <a:off x="4823164" y="3968720"/>
            <a:ext cx="1689554" cy="1325650"/>
          </a:xfrm>
          <a:prstGeom prst="rect">
            <a:avLst/>
          </a:prstGeom>
        </p:spPr>
      </p:pic>
    </p:spTree>
    <p:extLst>
      <p:ext uri="{BB962C8B-B14F-4D97-AF65-F5344CB8AC3E}">
        <p14:creationId xmlns:p14="http://schemas.microsoft.com/office/powerpoint/2010/main" val="2683904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283B64C-5C23-4D48-9F81-01E46F5AB095}"/>
              </a:ext>
            </a:extLst>
          </p:cNvPr>
          <p:cNvSpPr/>
          <p:nvPr/>
        </p:nvSpPr>
        <p:spPr>
          <a:xfrm>
            <a:off x="0" y="0"/>
            <a:ext cx="2347553" cy="6858000"/>
          </a:xfrm>
          <a:prstGeom prst="rect">
            <a:avLst/>
          </a:prstGeom>
          <a:gradFill>
            <a:gsLst>
              <a:gs pos="31000">
                <a:schemeClr val="accent1"/>
              </a:gs>
              <a:gs pos="85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52A5550-07CC-499D-970B-05E5581FE304}"/>
              </a:ext>
            </a:extLst>
          </p:cNvPr>
          <p:cNvSpPr/>
          <p:nvPr/>
        </p:nvSpPr>
        <p:spPr>
          <a:xfrm>
            <a:off x="69856" y="771688"/>
            <a:ext cx="2347553" cy="707886"/>
          </a:xfrm>
          <a:prstGeom prst="rect">
            <a:avLst/>
          </a:prstGeom>
        </p:spPr>
        <p:txBody>
          <a:bodyPr wrap="square">
            <a:spAutoFit/>
          </a:bodyPr>
          <a:lstStyle/>
          <a:p>
            <a:pPr algn="just"/>
            <a:r>
              <a:rPr lang="en-US" sz="2000" b="1" spc="150" dirty="0">
                <a:solidFill>
                  <a:schemeClr val="bg1"/>
                </a:solidFill>
                <a:latin typeface="Arial Black" panose="020B0A04020102020204" pitchFamily="34" charset="0"/>
                <a:ea typeface="Open Sans" panose="020B0606030504020204" pitchFamily="34" charset="0"/>
                <a:cs typeface="Open Sans" panose="020B0606030504020204" pitchFamily="34" charset="0"/>
              </a:rPr>
              <a:t>CONSUMER BEHAVIOUR</a:t>
            </a:r>
          </a:p>
        </p:txBody>
      </p:sp>
      <p:sp>
        <p:nvSpPr>
          <p:cNvPr id="6" name="TextBox 5">
            <a:extLst>
              <a:ext uri="{FF2B5EF4-FFF2-40B4-BE49-F238E27FC236}">
                <a16:creationId xmlns:a16="http://schemas.microsoft.com/office/drawing/2014/main" id="{0ABB77C8-65DB-8959-1F1E-BC48B24E9DA6}"/>
              </a:ext>
            </a:extLst>
          </p:cNvPr>
          <p:cNvSpPr txBox="1"/>
          <p:nvPr/>
        </p:nvSpPr>
        <p:spPr>
          <a:xfrm>
            <a:off x="2606328" y="250924"/>
            <a:ext cx="9133234" cy="6463308"/>
          </a:xfrm>
          <a:prstGeom prst="rect">
            <a:avLst/>
          </a:prstGeom>
          <a:noFill/>
        </p:spPr>
        <p:txBody>
          <a:bodyPr wrap="square">
            <a:spAutoFit/>
          </a:bodyPr>
          <a:lstStyle/>
          <a:p>
            <a:pPr algn="just"/>
            <a:r>
              <a:rPr lang="en-US" dirty="0"/>
              <a:t> Indian consumers are still not completely ready for instant food products </a:t>
            </a:r>
            <a:r>
              <a:rPr lang="en-US" dirty="0" err="1"/>
              <a:t>usage.The</a:t>
            </a:r>
            <a:r>
              <a:rPr lang="en-US" dirty="0"/>
              <a:t> still prefer freshly cooked home food than processed and packaged food.
There are only few brands in this category which are available like MTR, </a:t>
            </a:r>
            <a:r>
              <a:rPr lang="en-US" dirty="0" err="1"/>
              <a:t>ITC’skitchens</a:t>
            </a:r>
            <a:r>
              <a:rPr lang="en-US" dirty="0"/>
              <a:t> of India etc. MTR is the most preferred brand as it is a home brand of Bangalore and has a rich heritage.
MTR does not spend much on their promotional activities, very rarely </a:t>
            </a:r>
            <a:r>
              <a:rPr lang="en-US" dirty="0" err="1"/>
              <a:t>yousee</a:t>
            </a:r>
            <a:r>
              <a:rPr lang="en-US" dirty="0"/>
              <a:t> their advertisements are aired but still it enjoys high brand awareness </a:t>
            </a:r>
            <a:r>
              <a:rPr lang="en-US" dirty="0" err="1"/>
              <a:t>amongthe</a:t>
            </a:r>
            <a:r>
              <a:rPr lang="en-US" dirty="0"/>
              <a:t> consumers. This is due to the good word of mouth publicity from a </a:t>
            </a:r>
            <a:r>
              <a:rPr lang="en-US" dirty="0" err="1"/>
              <a:t>largenumber</a:t>
            </a:r>
            <a:r>
              <a:rPr lang="en-US" dirty="0"/>
              <a:t> of satisfied customers.
MTR has a good networking and distribution system. The products are </a:t>
            </a:r>
            <a:r>
              <a:rPr lang="en-US" dirty="0" err="1"/>
              <a:t>availablefrom</a:t>
            </a:r>
            <a:r>
              <a:rPr lang="en-US" dirty="0"/>
              <a:t> supermarkets to next to door </a:t>
            </a:r>
            <a:r>
              <a:rPr lang="en-US" dirty="0" err="1"/>
              <a:t>kirana</a:t>
            </a:r>
            <a:r>
              <a:rPr lang="en-US" dirty="0"/>
              <a:t> shops. They are supplied to the stores </a:t>
            </a:r>
            <a:r>
              <a:rPr lang="en-US" dirty="0" err="1"/>
              <a:t>ona</a:t>
            </a:r>
            <a:r>
              <a:rPr lang="en-US" dirty="0"/>
              <a:t> weekly basis to ensure the product freshness and quality</a:t>
            </a:r>
          </a:p>
          <a:p>
            <a:pPr algn="just"/>
            <a:endParaRPr lang="en-US" dirty="0"/>
          </a:p>
          <a:p>
            <a:pPr algn="just"/>
            <a:r>
              <a:rPr lang="en-US" dirty="0"/>
              <a:t>The products is not </a:t>
            </a:r>
            <a:r>
              <a:rPr lang="en-US" dirty="0" err="1"/>
              <a:t>upto</a:t>
            </a:r>
            <a:r>
              <a:rPr lang="en-US" dirty="0"/>
              <a:t> the mark in case of North Indian dishes and soups. The </a:t>
            </a:r>
            <a:r>
              <a:rPr lang="en-US" dirty="0" err="1"/>
              <a:t>foodhas</a:t>
            </a:r>
            <a:r>
              <a:rPr lang="en-US" dirty="0"/>
              <a:t> taste of chemicals present in it. Due to the potential growth opportunities in </a:t>
            </a:r>
            <a:r>
              <a:rPr lang="en-US" dirty="0" err="1"/>
              <a:t>theinstant</a:t>
            </a:r>
            <a:r>
              <a:rPr lang="en-US" dirty="0"/>
              <a:t> food segment, many big plays are entering. This may affect the monopolistic position of MTR. Hence MTR should work on their promotional strategies. They </a:t>
            </a:r>
            <a:r>
              <a:rPr lang="en-US" dirty="0" err="1"/>
              <a:t>shouldadd</a:t>
            </a:r>
            <a:r>
              <a:rPr lang="en-US" dirty="0"/>
              <a:t> news markets globally and make MTR a global brand. More innovation needs to be brought </a:t>
            </a:r>
            <a:r>
              <a:rPr lang="en-US" dirty="0" err="1"/>
              <a:t>nto</a:t>
            </a:r>
            <a:r>
              <a:rPr lang="en-US" dirty="0"/>
              <a:t> the products and packaging needs to be made more attractive.</a:t>
            </a:r>
          </a:p>
          <a:p>
            <a:pPr algn="just"/>
            <a:endParaRPr lang="en-US" dirty="0"/>
          </a:p>
          <a:p>
            <a:pPr algn="just"/>
            <a:r>
              <a:rPr lang="en-US" dirty="0"/>
              <a:t>MTR is a strong brand and is bound to become an global brand due to its </a:t>
            </a:r>
            <a:r>
              <a:rPr lang="en-US" dirty="0" err="1"/>
              <a:t>relationshipwith</a:t>
            </a:r>
            <a:r>
              <a:rPr lang="en-US" dirty="0"/>
              <a:t> large number of loyal customers all across the </a:t>
            </a:r>
            <a:r>
              <a:rPr lang="en-US" dirty="0" err="1"/>
              <a:t>globa</a:t>
            </a:r>
            <a:endParaRPr lang="en-US" dirty="0"/>
          </a:p>
        </p:txBody>
      </p:sp>
    </p:spTree>
    <p:extLst>
      <p:ext uri="{BB962C8B-B14F-4D97-AF65-F5344CB8AC3E}">
        <p14:creationId xmlns:p14="http://schemas.microsoft.com/office/powerpoint/2010/main" val="1714680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7347F4F0-35A3-4648-9FD3-590C1AE5357B}"/>
              </a:ext>
            </a:extLst>
          </p:cNvPr>
          <p:cNvSpPr/>
          <p:nvPr/>
        </p:nvSpPr>
        <p:spPr>
          <a:xfrm>
            <a:off x="1739531" y="1225968"/>
            <a:ext cx="8627188" cy="504818"/>
          </a:xfrm>
          <a:prstGeom prst="rect">
            <a:avLst/>
          </a:prstGeom>
        </p:spPr>
        <p:txBody>
          <a:bodyPr wrap="square">
            <a:spAutoFit/>
          </a:bodyPr>
          <a:lstStyle/>
          <a:p>
            <a:pPr algn="ctr">
              <a:lnSpc>
                <a:spcPct val="150000"/>
              </a:lnSpc>
            </a:pPr>
            <a:r>
              <a:rPr lang="en-US" altLang="ko-KR" sz="2000" spc="50" dirty="0">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rPr>
              <a:t>The following are the Major Competitors of MTR Foods Pvt. Ltd.:- </a:t>
            </a:r>
          </a:p>
        </p:txBody>
      </p:sp>
      <p:sp>
        <p:nvSpPr>
          <p:cNvPr id="51" name="Rectangle 50">
            <a:extLst>
              <a:ext uri="{FF2B5EF4-FFF2-40B4-BE49-F238E27FC236}">
                <a16:creationId xmlns:a16="http://schemas.microsoft.com/office/drawing/2014/main" id="{011CF158-47D5-4260-B0FD-877A2C2D9F5B}"/>
              </a:ext>
            </a:extLst>
          </p:cNvPr>
          <p:cNvSpPr/>
          <p:nvPr/>
        </p:nvSpPr>
        <p:spPr>
          <a:xfrm>
            <a:off x="2143113" y="495167"/>
            <a:ext cx="7820024" cy="584775"/>
          </a:xfrm>
          <a:prstGeom prst="rect">
            <a:avLst/>
          </a:prstGeom>
        </p:spPr>
        <p:txBody>
          <a:bodyPr wrap="square">
            <a:spAutoFit/>
          </a:bodyPr>
          <a:lstStyle/>
          <a:p>
            <a:pPr algn="ctr"/>
            <a:r>
              <a:rPr lang="en-US" sz="3200" b="1" spc="150" dirty="0">
                <a:latin typeface="Arial Black" panose="020B0A04020102020204" pitchFamily="34" charset="0"/>
                <a:ea typeface="Open Sans SemiBold" panose="020B0706030804020204" pitchFamily="34" charset="0"/>
                <a:cs typeface="Open Sans SemiBold" panose="020B0706030804020204" pitchFamily="34" charset="0"/>
              </a:rPr>
              <a:t>Competitor Analysis</a:t>
            </a:r>
          </a:p>
        </p:txBody>
      </p:sp>
      <p:sp>
        <p:nvSpPr>
          <p:cNvPr id="52" name="Rectangle 51">
            <a:extLst>
              <a:ext uri="{FF2B5EF4-FFF2-40B4-BE49-F238E27FC236}">
                <a16:creationId xmlns:a16="http://schemas.microsoft.com/office/drawing/2014/main" id="{2D7B71DA-01B0-4935-B466-52FA1A08CB1F}"/>
              </a:ext>
            </a:extLst>
          </p:cNvPr>
          <p:cNvSpPr/>
          <p:nvPr/>
        </p:nvSpPr>
        <p:spPr>
          <a:xfrm>
            <a:off x="355519" y="3951755"/>
            <a:ext cx="4119563" cy="2643224"/>
          </a:xfrm>
          <a:prstGeom prst="rect">
            <a:avLst/>
          </a:prstGeom>
        </p:spPr>
        <p:txBody>
          <a:bodyPr wrap="square">
            <a:spAutoFit/>
          </a:bodyPr>
          <a:lstStyle/>
          <a:p>
            <a:pPr>
              <a:lnSpc>
                <a:spcPct val="150000"/>
              </a:lnSpc>
            </a:pPr>
            <a:r>
              <a:rPr lang="en-US" altLang="ko-KR" sz="1400" spc="50" dirty="0">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rPr>
              <a:t>TC has crafted its range to help change this perception by providing a number of nutritious, preservative-free and delicious choices, using advanced individual quick frozen technology, which can be cooked in multiple ways, including baking, pan fry, </a:t>
            </a:r>
            <a:r>
              <a:rPr lang="en-US" altLang="ko-KR" sz="1400" spc="50" dirty="0" err="1">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rPr>
              <a:t>tawa</a:t>
            </a:r>
            <a:r>
              <a:rPr lang="en-US" altLang="ko-KR" sz="1400" spc="50" dirty="0">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rPr>
              <a:t> fry, shallow fry, air fry and of course even deep fry as the consumer may like it</a:t>
            </a:r>
          </a:p>
        </p:txBody>
      </p:sp>
      <p:sp>
        <p:nvSpPr>
          <p:cNvPr id="53" name="Rectangle 52">
            <a:extLst>
              <a:ext uri="{FF2B5EF4-FFF2-40B4-BE49-F238E27FC236}">
                <a16:creationId xmlns:a16="http://schemas.microsoft.com/office/drawing/2014/main" id="{AB90A917-746C-4B6D-88CA-9F9A1C377319}"/>
              </a:ext>
            </a:extLst>
          </p:cNvPr>
          <p:cNvSpPr/>
          <p:nvPr/>
        </p:nvSpPr>
        <p:spPr>
          <a:xfrm>
            <a:off x="4601017" y="3951755"/>
            <a:ext cx="3679780" cy="264322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sz="1400" spc="50" dirty="0">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rPr>
              <a:t>Durum wheat semolina</a:t>
            </a:r>
          </a:p>
          <a:p>
            <a:pPr marL="285750" indent="-285750">
              <a:lnSpc>
                <a:spcPct val="150000"/>
              </a:lnSpc>
              <a:buFont typeface="Arial" panose="020B0604020202020204" pitchFamily="34" charset="0"/>
              <a:buChar char="•"/>
            </a:pPr>
            <a:r>
              <a:rPr lang="en-US" altLang="ko-KR" sz="1400" spc="50" dirty="0">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rPr>
              <a:t>0% </a:t>
            </a:r>
            <a:r>
              <a:rPr lang="en-US" altLang="ko-KR" sz="1400" spc="50" dirty="0" err="1">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rPr>
              <a:t>maida</a:t>
            </a:r>
            <a:endParaRPr lang="en-US" altLang="ko-KR" sz="1400" spc="50" dirty="0">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50000"/>
              </a:lnSpc>
              <a:buFont typeface="Arial" panose="020B0604020202020204" pitchFamily="34" charset="0"/>
              <a:buChar char="•"/>
            </a:pPr>
            <a:r>
              <a:rPr lang="en-US" altLang="ko-KR" sz="1400" spc="50" dirty="0">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rPr>
              <a:t>Untouched by hand – Made with European tech</a:t>
            </a:r>
          </a:p>
          <a:p>
            <a:pPr marL="285750" indent="-285750">
              <a:lnSpc>
                <a:spcPct val="150000"/>
              </a:lnSpc>
              <a:buFont typeface="Arial" panose="020B0604020202020204" pitchFamily="34" charset="0"/>
              <a:buChar char="•"/>
            </a:pPr>
            <a:r>
              <a:rPr lang="en-US" altLang="ko-KR" sz="1400" spc="50" dirty="0">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rPr>
              <a:t>Bambino vermicelli has 2% more protein compared to other brands owing to its high-quality wheat</a:t>
            </a:r>
          </a:p>
          <a:p>
            <a:pPr marL="285750" indent="-285750">
              <a:lnSpc>
                <a:spcPct val="150000"/>
              </a:lnSpc>
              <a:buFont typeface="Arial" panose="020B0604020202020204" pitchFamily="34" charset="0"/>
              <a:buChar char="•"/>
            </a:pPr>
            <a:r>
              <a:rPr lang="en-US" altLang="ko-KR" sz="1400" spc="50" dirty="0">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rPr>
              <a:t>Fortified with vitamins and minerals</a:t>
            </a:r>
          </a:p>
        </p:txBody>
      </p:sp>
      <p:sp>
        <p:nvSpPr>
          <p:cNvPr id="54" name="Rectangle 53">
            <a:extLst>
              <a:ext uri="{FF2B5EF4-FFF2-40B4-BE49-F238E27FC236}">
                <a16:creationId xmlns:a16="http://schemas.microsoft.com/office/drawing/2014/main" id="{4F641962-06DE-4E58-A51A-2875210414CA}"/>
              </a:ext>
            </a:extLst>
          </p:cNvPr>
          <p:cNvSpPr/>
          <p:nvPr/>
        </p:nvSpPr>
        <p:spPr>
          <a:xfrm>
            <a:off x="8406732" y="3951755"/>
            <a:ext cx="3384174" cy="2320059"/>
          </a:xfrm>
          <a:prstGeom prst="rect">
            <a:avLst/>
          </a:prstGeom>
        </p:spPr>
        <p:txBody>
          <a:bodyPr wrap="square">
            <a:spAutoFit/>
          </a:bodyPr>
          <a:lstStyle/>
          <a:p>
            <a:pPr marL="285750" indent="-285750">
              <a:lnSpc>
                <a:spcPct val="150000"/>
              </a:lnSpc>
              <a:buFontTx/>
              <a:buChar char="-"/>
            </a:pPr>
            <a:r>
              <a:rPr lang="en-US" altLang="ko-KR" sz="1400" spc="50" dirty="0">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rPr>
              <a:t>Quality, Taste, Local culture, Hygiene</a:t>
            </a:r>
          </a:p>
          <a:p>
            <a:pPr marL="285750" indent="-285750">
              <a:lnSpc>
                <a:spcPct val="150000"/>
              </a:lnSpc>
              <a:buFontTx/>
              <a:buChar char="-"/>
            </a:pPr>
            <a:r>
              <a:rPr lang="en-US" altLang="ko-KR" sz="1400" spc="50" dirty="0">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rPr>
              <a:t>Packaging, Good shelf life</a:t>
            </a:r>
          </a:p>
          <a:p>
            <a:pPr marL="285750" indent="-285750">
              <a:lnSpc>
                <a:spcPct val="150000"/>
              </a:lnSpc>
              <a:buFontTx/>
              <a:buChar char="-"/>
            </a:pPr>
            <a:r>
              <a:rPr lang="en-US" altLang="ko-KR" sz="1400" spc="50" dirty="0">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rPr>
              <a:t>Innovative Products</a:t>
            </a:r>
          </a:p>
          <a:p>
            <a:pPr marL="285750" indent="-285750">
              <a:lnSpc>
                <a:spcPct val="150000"/>
              </a:lnSpc>
              <a:buFontTx/>
              <a:buChar char="-"/>
            </a:pPr>
            <a:r>
              <a:rPr lang="en-US" altLang="ko-KR" sz="1400" spc="50" dirty="0">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rPr>
              <a:t>More Loyal Customers</a:t>
            </a:r>
          </a:p>
          <a:p>
            <a:pPr marL="285750" indent="-285750">
              <a:lnSpc>
                <a:spcPct val="150000"/>
              </a:lnSpc>
              <a:buFontTx/>
              <a:buChar char="-"/>
            </a:pPr>
            <a:r>
              <a:rPr lang="en-US" altLang="ko-KR" sz="1400" spc="50" dirty="0">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rPr>
              <a:t>Strong brand value</a:t>
            </a:r>
          </a:p>
          <a:p>
            <a:pPr marL="285750" indent="-285750">
              <a:lnSpc>
                <a:spcPct val="150000"/>
              </a:lnSpc>
              <a:buFontTx/>
              <a:buChar char="-"/>
            </a:pPr>
            <a:r>
              <a:rPr lang="en-US" altLang="ko-KR" sz="1400" spc="50" dirty="0">
                <a:ln w="3175">
                  <a:solidFill>
                    <a:schemeClr val="bg1">
                      <a:alpha val="45000"/>
                    </a:schemeClr>
                  </a:solidFill>
                </a:ln>
                <a:latin typeface="Open Sans" panose="020B0606030504020204" pitchFamily="34" charset="0"/>
                <a:ea typeface="Open Sans" panose="020B0606030504020204" pitchFamily="34" charset="0"/>
                <a:cs typeface="Open Sans" panose="020B0606030504020204" pitchFamily="34" charset="0"/>
              </a:rPr>
              <a:t>Wide Customer base</a:t>
            </a:r>
          </a:p>
        </p:txBody>
      </p:sp>
      <p:pic>
        <p:nvPicPr>
          <p:cNvPr id="7" name="Picture 7">
            <a:extLst>
              <a:ext uri="{FF2B5EF4-FFF2-40B4-BE49-F238E27FC236}">
                <a16:creationId xmlns:a16="http://schemas.microsoft.com/office/drawing/2014/main" id="{CC96CE6C-F917-9F32-8C08-ECEAC5ECE89A}"/>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4232" r="4232"/>
          <a:stretch/>
        </p:blipFill>
        <p:spPr>
          <a:xfrm>
            <a:off x="4714683" y="1876812"/>
            <a:ext cx="3240742" cy="1968594"/>
          </a:xfrm>
        </p:spPr>
      </p:pic>
      <p:pic>
        <p:nvPicPr>
          <p:cNvPr id="13" name="Picture 13">
            <a:extLst>
              <a:ext uri="{FF2B5EF4-FFF2-40B4-BE49-F238E27FC236}">
                <a16:creationId xmlns:a16="http://schemas.microsoft.com/office/drawing/2014/main" id="{F04512E6-E7F9-8D5A-34B2-2861CB7CD090}"/>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l="7404" r="7404"/>
          <a:stretch/>
        </p:blipFill>
        <p:spPr>
          <a:xfrm>
            <a:off x="401094" y="2009775"/>
            <a:ext cx="3240742" cy="1968594"/>
          </a:xfrm>
        </p:spPr>
      </p:pic>
      <p:pic>
        <p:nvPicPr>
          <p:cNvPr id="4" name="Picture 4">
            <a:extLst>
              <a:ext uri="{FF2B5EF4-FFF2-40B4-BE49-F238E27FC236}">
                <a16:creationId xmlns:a16="http://schemas.microsoft.com/office/drawing/2014/main" id="{5DCA3D62-FE3D-1F09-EE3D-047F7F8ACCA2}"/>
              </a:ext>
            </a:extLst>
          </p:cNvPr>
          <p:cNvPicPr>
            <a:picLocks noGrp="1" noChangeAspect="1"/>
          </p:cNvPicPr>
          <p:nvPr>
            <p:ph type="pic" sz="quarter" idx="22"/>
          </p:nvPr>
        </p:nvPicPr>
        <p:blipFill>
          <a:blip r:embed="rId5">
            <a:extLst>
              <a:ext uri="{28A0092B-C50C-407E-A947-70E740481C1C}">
                <a14:useLocalDpi xmlns:a14="http://schemas.microsoft.com/office/drawing/2010/main" val="0"/>
              </a:ext>
            </a:extLst>
          </a:blip>
          <a:srcRect l="3890" r="3890"/>
          <a:stretch/>
        </p:blipFill>
        <p:spPr>
          <a:xfrm>
            <a:off x="8280797" y="1983161"/>
            <a:ext cx="3240742" cy="1968594"/>
          </a:xfrm>
        </p:spPr>
      </p:pic>
    </p:spTree>
    <p:extLst>
      <p:ext uri="{BB962C8B-B14F-4D97-AF65-F5344CB8AC3E}">
        <p14:creationId xmlns:p14="http://schemas.microsoft.com/office/powerpoint/2010/main" val="3585875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283B64C-5C23-4D48-9F81-01E46F5AB095}"/>
              </a:ext>
            </a:extLst>
          </p:cNvPr>
          <p:cNvSpPr/>
          <p:nvPr/>
        </p:nvSpPr>
        <p:spPr>
          <a:xfrm>
            <a:off x="1" y="0"/>
            <a:ext cx="2976562" cy="6858000"/>
          </a:xfrm>
          <a:prstGeom prst="rect">
            <a:avLst/>
          </a:prstGeom>
          <a:gradFill>
            <a:gsLst>
              <a:gs pos="31000">
                <a:schemeClr val="accent1"/>
              </a:gs>
              <a:gs pos="85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52A5550-07CC-499D-970B-05E5581FE304}"/>
              </a:ext>
            </a:extLst>
          </p:cNvPr>
          <p:cNvSpPr/>
          <p:nvPr/>
        </p:nvSpPr>
        <p:spPr>
          <a:xfrm>
            <a:off x="258775" y="414500"/>
            <a:ext cx="2347553" cy="707886"/>
          </a:xfrm>
          <a:prstGeom prst="rect">
            <a:avLst/>
          </a:prstGeom>
        </p:spPr>
        <p:txBody>
          <a:bodyPr wrap="square">
            <a:spAutoFit/>
          </a:bodyPr>
          <a:lstStyle/>
          <a:p>
            <a:pPr algn="just"/>
            <a:r>
              <a:rPr lang="en-US" sz="2000" b="1" spc="150" dirty="0">
                <a:solidFill>
                  <a:schemeClr val="bg1"/>
                </a:solidFill>
                <a:latin typeface="Arial Black" panose="020B0A04020102020204" pitchFamily="34" charset="0"/>
                <a:ea typeface="Open Sans" panose="020B0606030504020204" pitchFamily="34" charset="0"/>
                <a:cs typeface="Open Sans" panose="020B0606030504020204" pitchFamily="34" charset="0"/>
              </a:rPr>
              <a:t>MARKETING STRATEGY</a:t>
            </a:r>
          </a:p>
        </p:txBody>
      </p:sp>
      <p:sp>
        <p:nvSpPr>
          <p:cNvPr id="6" name="TextBox 5">
            <a:extLst>
              <a:ext uri="{FF2B5EF4-FFF2-40B4-BE49-F238E27FC236}">
                <a16:creationId xmlns:a16="http://schemas.microsoft.com/office/drawing/2014/main" id="{0ABB77C8-65DB-8959-1F1E-BC48B24E9DA6}"/>
              </a:ext>
            </a:extLst>
          </p:cNvPr>
          <p:cNvSpPr txBox="1"/>
          <p:nvPr/>
        </p:nvSpPr>
        <p:spPr>
          <a:xfrm>
            <a:off x="3235337" y="855031"/>
            <a:ext cx="8504225" cy="5632311"/>
          </a:xfrm>
          <a:prstGeom prst="rect">
            <a:avLst/>
          </a:prstGeom>
          <a:noFill/>
        </p:spPr>
        <p:txBody>
          <a:bodyPr wrap="square">
            <a:spAutoFit/>
          </a:bodyPr>
          <a:lstStyle/>
          <a:p>
            <a:pPr marL="285750" indent="-285750" algn="just">
              <a:buFontTx/>
              <a:buChar char="-"/>
            </a:pPr>
            <a:r>
              <a:rPr lang="en-US" dirty="0">
                <a:solidFill>
                  <a:srgbClr val="262626"/>
                </a:solidFill>
                <a:latin typeface="SangBleuVersailles-Book-WebS"/>
              </a:rPr>
              <a:t>Authenticity is one of the main aspects which are mandatorily maintained in all the products manufactured so far in all the packaged food products made by MTR. So, the main market strategy is to deliver the consumers with the instant food products having the exact aroma and flavor. </a:t>
            </a:r>
          </a:p>
          <a:p>
            <a:pPr algn="just"/>
            <a:endParaRPr lang="en-US" dirty="0">
              <a:solidFill>
                <a:srgbClr val="262626"/>
              </a:solidFill>
              <a:latin typeface="SangBleuVersailles-Book-WebS"/>
            </a:endParaRPr>
          </a:p>
          <a:p>
            <a:pPr marL="285750" indent="-285750" algn="just">
              <a:buFontTx/>
              <a:buChar char="-"/>
            </a:pPr>
            <a:r>
              <a:rPr lang="en-US" dirty="0"/>
              <a:t>As the company has the history of a high standard eatery, all the products are made with premium quality ingredients. The hygienic atmosphere is maintained in case of making the products. The past of having the standardized eatery makes the brand still credible to the public.</a:t>
            </a:r>
          </a:p>
          <a:p>
            <a:pPr algn="just"/>
            <a:endParaRPr lang="en-US" dirty="0"/>
          </a:p>
          <a:p>
            <a:pPr marL="285750" indent="-285750" algn="just">
              <a:buFontTx/>
              <a:buChar char="-"/>
            </a:pPr>
            <a:r>
              <a:rPr lang="en-US" dirty="0"/>
              <a:t>Expansion of the domestic presence of MTR is one of the greatest marketing strategies taken by the brand. Presently there are outlets of the company in most parts of the country. </a:t>
            </a:r>
          </a:p>
          <a:p>
            <a:pPr algn="just"/>
            <a:endParaRPr lang="en-US" dirty="0"/>
          </a:p>
          <a:p>
            <a:pPr marL="285750" indent="-285750" algn="just">
              <a:buFontTx/>
              <a:buChar char="-"/>
            </a:pPr>
            <a:r>
              <a:rPr lang="en-US" dirty="0"/>
              <a:t>MTR exports the products in different countries like United States, United Kingdom, Middle- East, Japan, Canada, Australia, Singapore, Malaysia and Mauritius. </a:t>
            </a:r>
          </a:p>
          <a:p>
            <a:pPr algn="just"/>
            <a:endParaRPr lang="en-US" dirty="0"/>
          </a:p>
          <a:p>
            <a:pPr marL="285750" indent="-285750" algn="just">
              <a:buFontTx/>
              <a:buChar char="-"/>
            </a:pPr>
            <a:r>
              <a:rPr lang="en-US" dirty="0"/>
              <a:t>Apart from the export market, there are MTR super shops which are situated in the different states of India.</a:t>
            </a:r>
          </a:p>
          <a:p>
            <a:endParaRPr lang="en-US" dirty="0"/>
          </a:p>
        </p:txBody>
      </p:sp>
    </p:spTree>
    <p:extLst>
      <p:ext uri="{BB962C8B-B14F-4D97-AF65-F5344CB8AC3E}">
        <p14:creationId xmlns:p14="http://schemas.microsoft.com/office/powerpoint/2010/main" val="2102557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283B64C-5C23-4D48-9F81-01E46F5AB095}"/>
              </a:ext>
            </a:extLst>
          </p:cNvPr>
          <p:cNvSpPr/>
          <p:nvPr/>
        </p:nvSpPr>
        <p:spPr>
          <a:xfrm>
            <a:off x="1" y="0"/>
            <a:ext cx="2976562" cy="6858000"/>
          </a:xfrm>
          <a:prstGeom prst="rect">
            <a:avLst/>
          </a:prstGeom>
          <a:gradFill>
            <a:gsLst>
              <a:gs pos="31000">
                <a:schemeClr val="accent1"/>
              </a:gs>
              <a:gs pos="85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52A5550-07CC-499D-970B-05E5581FE304}"/>
              </a:ext>
            </a:extLst>
          </p:cNvPr>
          <p:cNvSpPr/>
          <p:nvPr/>
        </p:nvSpPr>
        <p:spPr>
          <a:xfrm>
            <a:off x="258775" y="414500"/>
            <a:ext cx="2347553" cy="1015663"/>
          </a:xfrm>
          <a:prstGeom prst="rect">
            <a:avLst/>
          </a:prstGeom>
        </p:spPr>
        <p:txBody>
          <a:bodyPr wrap="square">
            <a:spAutoFit/>
          </a:bodyPr>
          <a:lstStyle/>
          <a:p>
            <a:pPr algn="just"/>
            <a:r>
              <a:rPr lang="en-US" sz="2000" b="1" spc="150" dirty="0">
                <a:solidFill>
                  <a:schemeClr val="bg1"/>
                </a:solidFill>
                <a:latin typeface="Arial Black" panose="020B0A04020102020204" pitchFamily="34" charset="0"/>
                <a:ea typeface="Open Sans" panose="020B0606030504020204" pitchFamily="34" charset="0"/>
                <a:cs typeface="Open Sans" panose="020B0606030504020204" pitchFamily="34" charset="0"/>
              </a:rPr>
              <a:t>MARKETING STRATEGY</a:t>
            </a:r>
          </a:p>
          <a:p>
            <a:pPr algn="just"/>
            <a:r>
              <a:rPr lang="en-US" sz="2000" b="1" spc="150" dirty="0">
                <a:solidFill>
                  <a:schemeClr val="bg1"/>
                </a:solidFill>
                <a:latin typeface="Arial Black" panose="020B0A04020102020204" pitchFamily="34" charset="0"/>
                <a:ea typeface="Open Sans" panose="020B0606030504020204" pitchFamily="34" charset="0"/>
                <a:cs typeface="Open Sans" panose="020B0606030504020204" pitchFamily="34" charset="0"/>
              </a:rPr>
              <a:t>(Contd.)</a:t>
            </a:r>
          </a:p>
        </p:txBody>
      </p:sp>
      <p:sp>
        <p:nvSpPr>
          <p:cNvPr id="6" name="TextBox 5">
            <a:extLst>
              <a:ext uri="{FF2B5EF4-FFF2-40B4-BE49-F238E27FC236}">
                <a16:creationId xmlns:a16="http://schemas.microsoft.com/office/drawing/2014/main" id="{0ABB77C8-65DB-8959-1F1E-BC48B24E9DA6}"/>
              </a:ext>
            </a:extLst>
          </p:cNvPr>
          <p:cNvSpPr txBox="1"/>
          <p:nvPr/>
        </p:nvSpPr>
        <p:spPr>
          <a:xfrm>
            <a:off x="3235337" y="855031"/>
            <a:ext cx="8504225" cy="5355312"/>
          </a:xfrm>
          <a:prstGeom prst="rect">
            <a:avLst/>
          </a:prstGeom>
          <a:noFill/>
        </p:spPr>
        <p:txBody>
          <a:bodyPr wrap="square">
            <a:spAutoFit/>
          </a:bodyPr>
          <a:lstStyle/>
          <a:p>
            <a:pPr marL="285750" indent="-285750" algn="just">
              <a:buFontTx/>
              <a:buChar char="-"/>
            </a:pPr>
            <a:r>
              <a:rPr lang="en-US" dirty="0">
                <a:solidFill>
                  <a:srgbClr val="262626"/>
                </a:solidFill>
                <a:latin typeface="SangBleuVersailles-Book-WebS"/>
              </a:rPr>
              <a:t>MTR, originating in Bangalore, could understand the need of the packed food among the public properly. They implemented the 4Ps successfully in each product. These Ps comprises of Product, Place, Price and Promotion.</a:t>
            </a:r>
          </a:p>
          <a:p>
            <a:pPr marL="285750" indent="-285750" algn="just">
              <a:buFont typeface="Arial" panose="020B0604020202020204" pitchFamily="34" charset="0"/>
              <a:buChar char="•"/>
            </a:pPr>
            <a:endParaRPr lang="en-US" dirty="0">
              <a:solidFill>
                <a:srgbClr val="262626"/>
              </a:solidFill>
              <a:latin typeface="SangBleuVersailles-Book-WebS"/>
            </a:endParaRPr>
          </a:p>
          <a:p>
            <a:pPr marL="285750" indent="-285750" algn="just">
              <a:buFontTx/>
              <a:buChar char="-"/>
            </a:pPr>
            <a:r>
              <a:rPr lang="en-US" dirty="0"/>
              <a:t>.The total worth of the MTR Company is 700Crore.The CAGR growth percentage is 18%. Most of the sales generally happen in the   states of the southern India. One of the main reasons for which MTR has got so much of market excellence is due to the nominal costs. People from all strata can easily afford the food mixes from MTR. </a:t>
            </a:r>
          </a:p>
          <a:p>
            <a:pPr marL="285750" indent="-285750" algn="just">
              <a:buFont typeface="Arial" panose="020B0604020202020204" pitchFamily="34" charset="0"/>
              <a:buChar char="•"/>
            </a:pPr>
            <a:endParaRPr lang="en-US" dirty="0"/>
          </a:p>
          <a:p>
            <a:pPr marL="285750" indent="-285750" algn="just">
              <a:buFontTx/>
              <a:buChar char="-"/>
            </a:pPr>
            <a:r>
              <a:rPr lang="en-US" dirty="0"/>
              <a:t>The web portal of MTR enhances the profit for the company as the distribution costs dramatically decreases. Moreover, the incentive of 20% extra product helps to enhance to the market position and the sales from the company.</a:t>
            </a:r>
          </a:p>
          <a:p>
            <a:pPr marL="285750" indent="-285750" algn="just">
              <a:buFont typeface="Arial" panose="020B0604020202020204" pitchFamily="34" charset="0"/>
              <a:buChar char="•"/>
            </a:pPr>
            <a:endParaRPr lang="en-US" dirty="0"/>
          </a:p>
          <a:p>
            <a:pPr marL="285750" indent="-285750" algn="just">
              <a:buFontTx/>
              <a:buChar char="-"/>
            </a:pPr>
            <a:r>
              <a:rPr lang="en-US" dirty="0"/>
              <a:t>MTR, at present have come forward with the desperate marketing strategy to sustain in the reputed position it has earned in all these years. </a:t>
            </a:r>
          </a:p>
          <a:p>
            <a:pPr marL="285750" indent="-285750" algn="just">
              <a:buFont typeface="Arial" panose="020B0604020202020204" pitchFamily="34" charset="0"/>
              <a:buChar char="•"/>
            </a:pPr>
            <a:endParaRPr lang="en-US" dirty="0"/>
          </a:p>
          <a:p>
            <a:pPr marL="285750" indent="-285750" algn="just">
              <a:buFontTx/>
              <a:buChar char="-"/>
            </a:pPr>
            <a:r>
              <a:rPr lang="en-US" dirty="0"/>
              <a:t>Sampling is one of the major aspects on which the company has put its eye into. In most of the cities, the sampling activity has taken place. All Medias are used by the company to put up the various a advertising campaigns.</a:t>
            </a:r>
          </a:p>
        </p:txBody>
      </p:sp>
    </p:spTree>
    <p:extLst>
      <p:ext uri="{BB962C8B-B14F-4D97-AF65-F5344CB8AC3E}">
        <p14:creationId xmlns:p14="http://schemas.microsoft.com/office/powerpoint/2010/main" val="2820491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5F6CE8C-B2C2-4279-A1CC-4EC3214A8A19}"/>
              </a:ext>
            </a:extLst>
          </p:cNvPr>
          <p:cNvSpPr/>
          <p:nvPr/>
        </p:nvSpPr>
        <p:spPr>
          <a:xfrm>
            <a:off x="6096001" y="0"/>
            <a:ext cx="6096000" cy="6858000"/>
          </a:xfrm>
          <a:prstGeom prst="rect">
            <a:avLst/>
          </a:prstGeom>
          <a:gradFill>
            <a:gsLst>
              <a:gs pos="31000">
                <a:schemeClr val="accent1"/>
              </a:gs>
              <a:gs pos="85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280E0D7-AFA6-4D0F-8B12-F79A83E0F86C}"/>
              </a:ext>
            </a:extLst>
          </p:cNvPr>
          <p:cNvSpPr txBox="1"/>
          <p:nvPr/>
        </p:nvSpPr>
        <p:spPr>
          <a:xfrm>
            <a:off x="7838936" y="236170"/>
            <a:ext cx="4128786" cy="6385659"/>
          </a:xfrm>
          <a:prstGeom prst="rect">
            <a:avLst/>
          </a:prstGeom>
          <a:noFill/>
        </p:spPr>
        <p:txBody>
          <a:bodyPr wrap="square" rtlCol="0">
            <a:spAutoFit/>
          </a:bodyPr>
          <a:lstStyle/>
          <a:p>
            <a:pPr algn="just">
              <a:lnSpc>
                <a:spcPct val="120000"/>
              </a:lnSpc>
            </a:pPr>
            <a:r>
              <a:rPr lang="en-US" b="0" i="0" dirty="0">
                <a:solidFill>
                  <a:schemeClr val="bg1"/>
                </a:solidFill>
                <a:effectLst/>
                <a:latin typeface="Fira Sans" panose="020B0503050000020004" pitchFamily="34" charset="0"/>
              </a:rPr>
              <a:t>A high level of safety measures including thermal checking is in place to check the workers and staff before they enter the premises every day. Each staff member is also provided with protective gears like masks, shoe-covers and aprons to use while working in the factory along with hand sanitizers that are available at all accessible points. Every corner of the facility including the doorknobs, handles and railings are cleaned intensively every two hours and the buses that bring in the workforce are sanitized as frequently as possible. Even at the point of delivery, the organization has put together strict measures to ensure the safe delivery of MTR products to the consumers</a:t>
            </a:r>
            <a:endParaRPr lang="en-US" spc="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36">
            <a:extLst>
              <a:ext uri="{FF2B5EF4-FFF2-40B4-BE49-F238E27FC236}">
                <a16:creationId xmlns:a16="http://schemas.microsoft.com/office/drawing/2014/main" id="{F4F5CC84-4E9F-43E0-9C96-CAD936E33417}"/>
              </a:ext>
            </a:extLst>
          </p:cNvPr>
          <p:cNvSpPr/>
          <p:nvPr/>
        </p:nvSpPr>
        <p:spPr>
          <a:xfrm>
            <a:off x="315516" y="1270305"/>
            <a:ext cx="4947046" cy="5874878"/>
          </a:xfrm>
          <a:prstGeom prst="rect">
            <a:avLst/>
          </a:prstGeom>
        </p:spPr>
        <p:txBody>
          <a:bodyPr wrap="square">
            <a:spAutoFit/>
          </a:bodyPr>
          <a:lstStyle/>
          <a:p>
            <a:pPr algn="just">
              <a:lnSpc>
                <a:spcPct val="150000"/>
              </a:lnSpc>
            </a:pPr>
            <a:r>
              <a:rPr lang="en-US" sz="1400" spc="50" dirty="0">
                <a:latin typeface="Open Sans" panose="020B0606030504020204" pitchFamily="34" charset="0"/>
                <a:ea typeface="Open Sans" panose="020B0606030504020204" pitchFamily="34" charset="0"/>
                <a:cs typeface="Open Sans" panose="020B0606030504020204" pitchFamily="34" charset="0"/>
              </a:rPr>
              <a:t>MTR Foods Pvt. Ltd., the pioneer of packaged food products in India have always believed in putting their consumers first and that continues to be their motto even now. To showcase the safety standards followed while manufacturing and delivering the products, MTR Foods launched a digital film that aims at providing consumers across the country with a sense of reassurance.</a:t>
            </a:r>
          </a:p>
          <a:p>
            <a:pPr algn="just">
              <a:lnSpc>
                <a:spcPct val="150000"/>
              </a:lnSpc>
            </a:pPr>
            <a:endParaRPr lang="en-US" sz="1400" spc="50" dirty="0">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400" spc="50" dirty="0">
                <a:latin typeface="Open Sans" panose="020B0606030504020204" pitchFamily="34" charset="0"/>
                <a:ea typeface="Open Sans" panose="020B0606030504020204" pitchFamily="34" charset="0"/>
                <a:cs typeface="Open Sans" panose="020B0606030504020204" pitchFamily="34" charset="0"/>
              </a:rPr>
              <a:t>The film focuses on the safety measures that MTR Foods is following during production and distribution. To maintain MTR Foods products’ high quality while following safety norms of sanitization and social distancing and ensure that the supply of MTR products does not get impacted, the front-line sales staff and production workers continue to work tirelessly</a:t>
            </a:r>
          </a:p>
          <a:p>
            <a:pPr>
              <a:lnSpc>
                <a:spcPct val="150000"/>
              </a:lnSpc>
            </a:pPr>
            <a:endParaRPr lang="en-US" sz="1400" spc="5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Rectangle 37">
            <a:extLst>
              <a:ext uri="{FF2B5EF4-FFF2-40B4-BE49-F238E27FC236}">
                <a16:creationId xmlns:a16="http://schemas.microsoft.com/office/drawing/2014/main" id="{E1D300FD-03A3-41B2-87A5-5DD48C6EA179}"/>
              </a:ext>
            </a:extLst>
          </p:cNvPr>
          <p:cNvSpPr/>
          <p:nvPr/>
        </p:nvSpPr>
        <p:spPr>
          <a:xfrm>
            <a:off x="422418" y="289749"/>
            <a:ext cx="4599966" cy="980556"/>
          </a:xfrm>
          <a:prstGeom prst="rect">
            <a:avLst/>
          </a:prstGeom>
        </p:spPr>
        <p:txBody>
          <a:bodyPr wrap="square">
            <a:spAutoFit/>
          </a:bodyPr>
          <a:lstStyle/>
          <a:p>
            <a:pPr algn="ctr"/>
            <a:r>
              <a:rPr lang="en-US" sz="2800" b="1" spc="150" dirty="0">
                <a:latin typeface="Arial Black" panose="020B0A04020102020204" pitchFamily="34" charset="0"/>
                <a:ea typeface="Open Sans SemiBold" panose="020B0706030804020204" pitchFamily="34" charset="0"/>
                <a:cs typeface="Open Sans SemiBold" panose="020B0706030804020204" pitchFamily="34" charset="0"/>
              </a:rPr>
              <a:t>Digital Marketing </a:t>
            </a:r>
            <a:r>
              <a:rPr lang="en-US" sz="2800" b="1" spc="150" dirty="0" err="1">
                <a:latin typeface="Arial Black" panose="020B0A04020102020204" pitchFamily="34" charset="0"/>
                <a:ea typeface="Open Sans SemiBold" panose="020B0706030804020204" pitchFamily="34" charset="0"/>
                <a:cs typeface="Open Sans SemiBold" panose="020B0706030804020204" pitchFamily="34" charset="0"/>
              </a:rPr>
              <a:t>Campign</a:t>
            </a:r>
            <a:endParaRPr lang="en-US" sz="2800" b="1" spc="150" dirty="0">
              <a:latin typeface="Arial Black" panose="020B0A04020102020204" pitchFamily="34" charset="0"/>
              <a:ea typeface="Open Sans SemiBold" panose="020B0706030804020204" pitchFamily="34" charset="0"/>
              <a:cs typeface="Open Sans SemiBold" panose="020B0706030804020204" pitchFamily="34" charset="0"/>
            </a:endParaRPr>
          </a:p>
        </p:txBody>
      </p:sp>
      <p:pic>
        <p:nvPicPr>
          <p:cNvPr id="4" name="Picture 9">
            <a:extLst>
              <a:ext uri="{FF2B5EF4-FFF2-40B4-BE49-F238E27FC236}">
                <a16:creationId xmlns:a16="http://schemas.microsoft.com/office/drawing/2014/main" id="{FB61CF24-2437-FDFE-B471-84B3E1EBF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421" y="903304"/>
            <a:ext cx="2161001" cy="1559149"/>
          </a:xfrm>
          <a:prstGeom prst="rect">
            <a:avLst/>
          </a:prstGeom>
        </p:spPr>
      </p:pic>
      <p:pic>
        <p:nvPicPr>
          <p:cNvPr id="8" name="Picture 9">
            <a:extLst>
              <a:ext uri="{FF2B5EF4-FFF2-40B4-BE49-F238E27FC236}">
                <a16:creationId xmlns:a16="http://schemas.microsoft.com/office/drawing/2014/main" id="{CADD15EA-EA50-82CD-96D8-54D5D1ABF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773" y="4406125"/>
            <a:ext cx="2161001" cy="1713687"/>
          </a:xfrm>
          <a:prstGeom prst="rect">
            <a:avLst/>
          </a:prstGeom>
        </p:spPr>
      </p:pic>
      <p:pic>
        <p:nvPicPr>
          <p:cNvPr id="9" name="Picture 9">
            <a:extLst>
              <a:ext uri="{FF2B5EF4-FFF2-40B4-BE49-F238E27FC236}">
                <a16:creationId xmlns:a16="http://schemas.microsoft.com/office/drawing/2014/main" id="{CCCFF26A-7FA1-FC1D-A65E-D384E8B798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2773" y="2691878"/>
            <a:ext cx="2161001" cy="1559149"/>
          </a:xfrm>
          <a:prstGeom prst="rect">
            <a:avLst/>
          </a:prstGeom>
        </p:spPr>
      </p:pic>
    </p:spTree>
    <p:extLst>
      <p:ext uri="{BB962C8B-B14F-4D97-AF65-F5344CB8AC3E}">
        <p14:creationId xmlns:p14="http://schemas.microsoft.com/office/powerpoint/2010/main" val="1553736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32EE766-EB12-389F-D0A8-8F3AAD9B004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662" b="2662"/>
          <a:stretch/>
        </p:blipFill>
        <p:spPr>
          <a:xfrm>
            <a:off x="8008809" y="-2"/>
            <a:ext cx="4076700" cy="6858000"/>
          </a:xfrm>
        </p:spPr>
      </p:pic>
      <p:pic>
        <p:nvPicPr>
          <p:cNvPr id="2" name="Picture 5">
            <a:extLst>
              <a:ext uri="{FF2B5EF4-FFF2-40B4-BE49-F238E27FC236}">
                <a16:creationId xmlns:a16="http://schemas.microsoft.com/office/drawing/2014/main" id="{8D408CC2-A20D-A157-3B64-10F1298EBA04}"/>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838" r="1838"/>
          <a:stretch/>
        </p:blipFill>
        <p:spPr>
          <a:xfrm>
            <a:off x="4030663" y="0"/>
            <a:ext cx="3709987" cy="6858000"/>
          </a:xfrm>
        </p:spPr>
      </p:pic>
      <p:pic>
        <p:nvPicPr>
          <p:cNvPr id="6" name="Picture 6">
            <a:extLst>
              <a:ext uri="{FF2B5EF4-FFF2-40B4-BE49-F238E27FC236}">
                <a16:creationId xmlns:a16="http://schemas.microsoft.com/office/drawing/2014/main" id="{3B70F5C9-C498-7D1B-05D1-5F2AE42E9D35}"/>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613" r="2613"/>
          <a:stretch/>
        </p:blipFill>
        <p:spPr>
          <a:xfrm>
            <a:off x="106363" y="0"/>
            <a:ext cx="3656012" cy="6858000"/>
          </a:xfrm>
        </p:spPr>
      </p:pic>
    </p:spTree>
    <p:extLst>
      <p:ext uri="{BB962C8B-B14F-4D97-AF65-F5344CB8AC3E}">
        <p14:creationId xmlns:p14="http://schemas.microsoft.com/office/powerpoint/2010/main" val="3052766704"/>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AF0EB1-E264-FAAA-4B64-7D309A0A4903}"/>
              </a:ext>
            </a:extLst>
          </p:cNvPr>
          <p:cNvSpPr txBox="1"/>
          <p:nvPr/>
        </p:nvSpPr>
        <p:spPr>
          <a:xfrm>
            <a:off x="3431368" y="665138"/>
            <a:ext cx="670891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IN" sz="4000" dirty="0">
                <a:latin typeface="Algerian" pitchFamily="82" charset="0"/>
              </a:rPr>
              <a:t>Brand awareness</a:t>
            </a:r>
            <a:endParaRPr lang="en-US" dirty="0"/>
          </a:p>
        </p:txBody>
      </p:sp>
      <p:sp>
        <p:nvSpPr>
          <p:cNvPr id="7" name="TextBox 6">
            <a:extLst>
              <a:ext uri="{FF2B5EF4-FFF2-40B4-BE49-F238E27FC236}">
                <a16:creationId xmlns:a16="http://schemas.microsoft.com/office/drawing/2014/main" id="{6945AEF5-ABF9-178C-A172-875392BFB305}"/>
              </a:ext>
            </a:extLst>
          </p:cNvPr>
          <p:cNvSpPr txBox="1"/>
          <p:nvPr/>
        </p:nvSpPr>
        <p:spPr>
          <a:xfrm>
            <a:off x="1467206" y="1743134"/>
            <a:ext cx="9773479" cy="4893647"/>
          </a:xfrm>
          <a:prstGeom prst="rect">
            <a:avLst/>
          </a:prstGeom>
          <a:noFill/>
        </p:spPr>
        <p:txBody>
          <a:bodyPr wrap="square">
            <a:spAutoFit/>
          </a:bodyPr>
          <a:lstStyle/>
          <a:p>
            <a:r>
              <a:rPr lang="en-IN" sz="2400" b="0" i="0" dirty="0">
                <a:solidFill>
                  <a:schemeClr val="tx2"/>
                </a:solidFill>
                <a:effectLst/>
                <a:latin typeface="Open Sans" panose="020B0606030504020204" pitchFamily="34" charset="0"/>
              </a:rPr>
              <a:t>MTR brand has a rich legacy of nearly 90 years in the Indian packaged food space, focusing on spices and ready-to-cook/ready-to-eat meals. It was a much loved and revered brand which stood for authenticity and high adherence to quality. Over the years, the target segment of the brand evolved. The new Indian woman went from being a ‘passive supporter’ of the family to a ‘discerning </a:t>
            </a:r>
            <a:r>
              <a:rPr lang="en-IN" sz="2400" b="0" i="0" dirty="0" err="1">
                <a:solidFill>
                  <a:schemeClr val="tx2"/>
                </a:solidFill>
                <a:effectLst/>
                <a:latin typeface="Open Sans" panose="020B0606030504020204" pitchFamily="34" charset="0"/>
              </a:rPr>
              <a:t>homemake</a:t>
            </a:r>
            <a:r>
              <a:rPr lang="en-IN" sz="2400" b="0" i="0" dirty="0">
                <a:solidFill>
                  <a:schemeClr val="tx2"/>
                </a:solidFill>
                <a:effectLst/>
                <a:latin typeface="Open Sans" panose="020B0606030504020204" pitchFamily="34" charset="0"/>
              </a:rPr>
              <a:t>’. She aspired for newness and modernity while guarding authentic cuisines and traditions. MTR wanted to associate itself with this ‘new evolved’ homemaker. While retaining the brand’s authentic core was essential, it was also important to represent the brand as one in tune with evolving tastes. The marketing team needed to figure out what the new brand identity of MTR should be. </a:t>
            </a:r>
            <a:endParaRPr lang="en-US" sz="2400" dirty="0">
              <a:solidFill>
                <a:schemeClr val="tx2"/>
              </a:solidFill>
            </a:endParaRPr>
          </a:p>
        </p:txBody>
      </p:sp>
    </p:spTree>
    <p:extLst>
      <p:ext uri="{BB962C8B-B14F-4D97-AF65-F5344CB8AC3E}">
        <p14:creationId xmlns:p14="http://schemas.microsoft.com/office/powerpoint/2010/main" val="4156125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8D5548-EE00-8676-AD09-CDA0DB0053E0}"/>
              </a:ext>
            </a:extLst>
          </p:cNvPr>
          <p:cNvSpPr txBox="1"/>
          <p:nvPr/>
        </p:nvSpPr>
        <p:spPr>
          <a:xfrm>
            <a:off x="943033" y="4176801"/>
            <a:ext cx="10486966" cy="1754326"/>
          </a:xfrm>
          <a:prstGeom prst="rect">
            <a:avLst/>
          </a:prstGeom>
          <a:noFill/>
        </p:spPr>
        <p:txBody>
          <a:bodyPr wrap="square">
            <a:spAutoFit/>
          </a:bodyPr>
          <a:lstStyle/>
          <a:p>
            <a:pPr algn="l"/>
            <a:r>
              <a:rPr lang="en-IN" b="0" i="0" dirty="0">
                <a:solidFill>
                  <a:srgbClr val="253858"/>
                </a:solidFill>
                <a:effectLst/>
                <a:latin typeface="Charlie Text"/>
              </a:rPr>
              <a:t>Leads generation, being the first step in bringing customers to the company, is why it is paid great attention. The team helps in generating leads for the company to get more customers and the CRM team will convert those leads into customers.</a:t>
            </a:r>
          </a:p>
          <a:p>
            <a:pPr algn="l"/>
            <a:r>
              <a:rPr lang="en-IN" b="0" i="0" dirty="0">
                <a:solidFill>
                  <a:srgbClr val="253858"/>
                </a:solidFill>
                <a:effectLst/>
                <a:latin typeface="Charlie Text"/>
              </a:rPr>
              <a:t>The campaigns used for generating leads are conceptualised by our team who implements them to gain validated </a:t>
            </a:r>
            <a:r>
              <a:rPr lang="en-IN" b="0" i="0" dirty="0" err="1">
                <a:solidFill>
                  <a:srgbClr val="253858"/>
                </a:solidFill>
                <a:effectLst/>
                <a:latin typeface="Charlie Text"/>
              </a:rPr>
              <a:t>leads.The</a:t>
            </a:r>
            <a:r>
              <a:rPr lang="en-IN" b="0" i="0" dirty="0">
                <a:solidFill>
                  <a:srgbClr val="253858"/>
                </a:solidFill>
                <a:effectLst/>
                <a:latin typeface="Charlie Text"/>
              </a:rPr>
              <a:t> qualified leads are then delivered to the clients or their marketing/sales manager through emails.</a:t>
            </a:r>
          </a:p>
        </p:txBody>
      </p:sp>
      <p:sp>
        <p:nvSpPr>
          <p:cNvPr id="6" name="TextBox 5">
            <a:extLst>
              <a:ext uri="{FF2B5EF4-FFF2-40B4-BE49-F238E27FC236}">
                <a16:creationId xmlns:a16="http://schemas.microsoft.com/office/drawing/2014/main" id="{B317361C-F30D-2183-4D69-4C7B5C530BB3}"/>
              </a:ext>
            </a:extLst>
          </p:cNvPr>
          <p:cNvSpPr txBox="1"/>
          <p:nvPr/>
        </p:nvSpPr>
        <p:spPr>
          <a:xfrm>
            <a:off x="943033" y="3429000"/>
            <a:ext cx="9939130" cy="646331"/>
          </a:xfrm>
          <a:prstGeom prst="rect">
            <a:avLst/>
          </a:prstGeom>
          <a:noFill/>
        </p:spPr>
        <p:txBody>
          <a:bodyPr wrap="square">
            <a:spAutoFit/>
          </a:bodyPr>
          <a:lstStyle/>
          <a:p>
            <a:r>
              <a:rPr lang="en-IN" b="0" i="0" dirty="0">
                <a:solidFill>
                  <a:srgbClr val="253858"/>
                </a:solidFill>
                <a:effectLst/>
                <a:latin typeface="Charlie Text"/>
              </a:rPr>
              <a:t>In the </a:t>
            </a:r>
            <a:r>
              <a:rPr lang="en-IN" b="1" i="0" u="none" strike="noStrike" dirty="0">
                <a:solidFill>
                  <a:srgbClr val="F87F11"/>
                </a:solidFill>
                <a:effectLst/>
                <a:latin typeface="Charlie Text"/>
                <a:hlinkClick r:id="rId2"/>
              </a:rPr>
              <a:t>world of digital marketing service</a:t>
            </a:r>
            <a:r>
              <a:rPr lang="en-IN" b="0" i="0" dirty="0">
                <a:solidFill>
                  <a:srgbClr val="253858"/>
                </a:solidFill>
                <a:effectLst/>
                <a:latin typeface="Charlie Text"/>
              </a:rPr>
              <a:t>, lead generation company can serve as your first step to get closer to the customer, based on the interest or inquiry of the products/services shown by them</a:t>
            </a:r>
            <a:endParaRPr lang="en-US" dirty="0"/>
          </a:p>
        </p:txBody>
      </p:sp>
      <p:sp>
        <p:nvSpPr>
          <p:cNvPr id="7" name="TextBox 6">
            <a:extLst>
              <a:ext uri="{FF2B5EF4-FFF2-40B4-BE49-F238E27FC236}">
                <a16:creationId xmlns:a16="http://schemas.microsoft.com/office/drawing/2014/main" id="{000D8919-318F-3730-25DA-119165EF524A}"/>
              </a:ext>
            </a:extLst>
          </p:cNvPr>
          <p:cNvSpPr txBox="1"/>
          <p:nvPr/>
        </p:nvSpPr>
        <p:spPr>
          <a:xfrm>
            <a:off x="4153137" y="507235"/>
            <a:ext cx="4961045" cy="707886"/>
          </a:xfrm>
          <a:prstGeom prst="rect">
            <a:avLst/>
          </a:prstGeom>
          <a:noFill/>
        </p:spPr>
        <p:txBody>
          <a:bodyPr wrap="square" rtlCol="0">
            <a:spAutoFit/>
          </a:bodyPr>
          <a:lstStyle/>
          <a:p>
            <a:pPr algn="l"/>
            <a:r>
              <a:rPr lang="en-IN" sz="4000" dirty="0">
                <a:latin typeface="Bernard MT Condensed" panose="02000000000000000000" pitchFamily="2" charset="0"/>
                <a:ea typeface="Bernard MT Condensed" panose="02000000000000000000" pitchFamily="2" charset="0"/>
              </a:rPr>
              <a:t>LEAD GENERATION </a:t>
            </a:r>
            <a:endParaRPr lang="en-US" sz="4000" dirty="0">
              <a:latin typeface="Bernard MT Condensed" panose="02000000000000000000" pitchFamily="2" charset="0"/>
              <a:ea typeface="Bernard MT Condensed" panose="02000000000000000000" pitchFamily="2" charset="0"/>
            </a:endParaRPr>
          </a:p>
        </p:txBody>
      </p:sp>
      <p:pic>
        <p:nvPicPr>
          <p:cNvPr id="8" name="Picture 8">
            <a:extLst>
              <a:ext uri="{FF2B5EF4-FFF2-40B4-BE49-F238E27FC236}">
                <a16:creationId xmlns:a16="http://schemas.microsoft.com/office/drawing/2014/main" id="{292C3F7A-5348-B006-608A-9D5B5F972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7950" y="1480483"/>
            <a:ext cx="3107162" cy="1743464"/>
          </a:xfrm>
          <a:prstGeom prst="rect">
            <a:avLst/>
          </a:prstGeom>
        </p:spPr>
      </p:pic>
    </p:spTree>
    <p:extLst>
      <p:ext uri="{BB962C8B-B14F-4D97-AF65-F5344CB8AC3E}">
        <p14:creationId xmlns:p14="http://schemas.microsoft.com/office/powerpoint/2010/main" val="1171456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5F6CE8C-B2C2-4279-A1CC-4EC3214A8A19}"/>
              </a:ext>
            </a:extLst>
          </p:cNvPr>
          <p:cNvSpPr/>
          <p:nvPr/>
        </p:nvSpPr>
        <p:spPr>
          <a:xfrm>
            <a:off x="6096001" y="0"/>
            <a:ext cx="6096000" cy="6858000"/>
          </a:xfrm>
          <a:prstGeom prst="rect">
            <a:avLst/>
          </a:prstGeom>
          <a:gradFill>
            <a:gsLst>
              <a:gs pos="31000">
                <a:schemeClr val="accent1"/>
              </a:gs>
              <a:gs pos="85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1D300FD-03A3-41B2-87A5-5DD48C6EA179}"/>
              </a:ext>
            </a:extLst>
          </p:cNvPr>
          <p:cNvSpPr/>
          <p:nvPr/>
        </p:nvSpPr>
        <p:spPr>
          <a:xfrm>
            <a:off x="3613293" y="325468"/>
            <a:ext cx="4599966" cy="523220"/>
          </a:xfrm>
          <a:prstGeom prst="rect">
            <a:avLst/>
          </a:prstGeom>
        </p:spPr>
        <p:txBody>
          <a:bodyPr wrap="square">
            <a:spAutoFit/>
          </a:bodyPr>
          <a:lstStyle/>
          <a:p>
            <a:pPr algn="ctr"/>
            <a:r>
              <a:rPr lang="en-US" sz="2800" b="1" spc="150" dirty="0">
                <a:latin typeface="Arial Black" panose="020B0A04020102020204" pitchFamily="34" charset="0"/>
                <a:ea typeface="Open Sans SemiBold" panose="020B0706030804020204" pitchFamily="34" charset="0"/>
                <a:cs typeface="Open Sans SemiBold" panose="020B0706030804020204" pitchFamily="34" charset="0"/>
              </a:rPr>
              <a:t>SEO AUDIT REPORT</a:t>
            </a:r>
          </a:p>
        </p:txBody>
      </p:sp>
      <p:pic>
        <p:nvPicPr>
          <p:cNvPr id="2" name="Picture 4">
            <a:extLst>
              <a:ext uri="{FF2B5EF4-FFF2-40B4-BE49-F238E27FC236}">
                <a16:creationId xmlns:a16="http://schemas.microsoft.com/office/drawing/2014/main" id="{3EF9909D-A8D8-598B-F63C-9BD6110D0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15" y="956438"/>
            <a:ext cx="5045982" cy="5418667"/>
          </a:xfrm>
          <a:prstGeom prst="rect">
            <a:avLst/>
          </a:prstGeom>
        </p:spPr>
      </p:pic>
      <p:pic>
        <p:nvPicPr>
          <p:cNvPr id="3" name="Picture 4">
            <a:extLst>
              <a:ext uri="{FF2B5EF4-FFF2-40B4-BE49-F238E27FC236}">
                <a16:creationId xmlns:a16="http://schemas.microsoft.com/office/drawing/2014/main" id="{AC9B638E-B18E-5F67-2B8F-143278A34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0389" y="956438"/>
            <a:ext cx="4942078" cy="5418667"/>
          </a:xfrm>
          <a:prstGeom prst="rect">
            <a:avLst/>
          </a:prstGeom>
        </p:spPr>
      </p:pic>
    </p:spTree>
    <p:extLst>
      <p:ext uri="{BB962C8B-B14F-4D97-AF65-F5344CB8AC3E}">
        <p14:creationId xmlns:p14="http://schemas.microsoft.com/office/powerpoint/2010/main" val="2680693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3F182AD7-24A4-4291-BA2A-B644D7DC58E4}"/>
              </a:ext>
            </a:extLst>
          </p:cNvPr>
          <p:cNvSpPr/>
          <p:nvPr/>
        </p:nvSpPr>
        <p:spPr>
          <a:xfrm>
            <a:off x="2189356" y="375469"/>
            <a:ext cx="7820024" cy="584775"/>
          </a:xfrm>
          <a:prstGeom prst="rect">
            <a:avLst/>
          </a:prstGeom>
        </p:spPr>
        <p:txBody>
          <a:bodyPr wrap="square">
            <a:spAutoFit/>
          </a:bodyPr>
          <a:lstStyle/>
          <a:p>
            <a:pPr algn="ctr"/>
            <a:r>
              <a:rPr lang="en-US" sz="3200" b="1" spc="150" dirty="0">
                <a:latin typeface="Arial Black" panose="020B0A04020102020204" pitchFamily="34" charset="0"/>
                <a:ea typeface="Open Sans SemiBold" panose="020B0706030804020204" pitchFamily="34" charset="0"/>
                <a:cs typeface="Open Sans SemiBold" panose="020B0706030804020204" pitchFamily="34" charset="0"/>
              </a:rPr>
              <a:t>Keyword Research</a:t>
            </a:r>
          </a:p>
        </p:txBody>
      </p:sp>
      <p:pic>
        <p:nvPicPr>
          <p:cNvPr id="2" name="Picture 2">
            <a:extLst>
              <a:ext uri="{FF2B5EF4-FFF2-40B4-BE49-F238E27FC236}">
                <a16:creationId xmlns:a16="http://schemas.microsoft.com/office/drawing/2014/main" id="{BFEDB3B9-8A8B-6147-D9AA-BB2ABD7EC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31" y="1063864"/>
            <a:ext cx="10941844" cy="5418667"/>
          </a:xfrm>
          <a:prstGeom prst="rect">
            <a:avLst/>
          </a:prstGeom>
        </p:spPr>
      </p:pic>
    </p:spTree>
    <p:extLst>
      <p:ext uri="{BB962C8B-B14F-4D97-AF65-F5344CB8AC3E}">
        <p14:creationId xmlns:p14="http://schemas.microsoft.com/office/powerpoint/2010/main" val="1329032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Placeholder 52">
            <a:extLst>
              <a:ext uri="{FF2B5EF4-FFF2-40B4-BE49-F238E27FC236}">
                <a16:creationId xmlns:a16="http://schemas.microsoft.com/office/drawing/2014/main" id="{A6D67E66-B85E-4C2B-830D-24F456282DE1}"/>
              </a:ext>
            </a:extLst>
          </p:cNvPr>
          <p:cNvPicPr>
            <a:picLocks noGrp="1" noChangeAspect="1"/>
          </p:cNvPicPr>
          <p:nvPr>
            <p:ph type="pic" sz="quarter" idx="19"/>
          </p:nvPr>
        </p:nvPicPr>
        <p:blipFill rotWithShape="1">
          <a:blip r:embed="rId3" cstate="screen">
            <a:extLst>
              <a:ext uri="{28A0092B-C50C-407E-A947-70E740481C1C}">
                <a14:useLocalDpi xmlns:a14="http://schemas.microsoft.com/office/drawing/2010/main"/>
              </a:ext>
            </a:extLst>
          </a:blip>
          <a:srcRect/>
          <a:stretch/>
        </p:blipFill>
        <p:spPr>
          <a:xfrm>
            <a:off x="0" y="0"/>
            <a:ext cx="12192000" cy="4789714"/>
          </a:xfrm>
        </p:spPr>
      </p:pic>
      <p:sp>
        <p:nvSpPr>
          <p:cNvPr id="52" name="Rectangle: Rounded Corners 51">
            <a:extLst>
              <a:ext uri="{FF2B5EF4-FFF2-40B4-BE49-F238E27FC236}">
                <a16:creationId xmlns:a16="http://schemas.microsoft.com/office/drawing/2014/main" id="{A345D09A-A27F-4E42-BEE5-AE3D5604D475}"/>
              </a:ext>
            </a:extLst>
          </p:cNvPr>
          <p:cNvSpPr/>
          <p:nvPr/>
        </p:nvSpPr>
        <p:spPr>
          <a:xfrm>
            <a:off x="1852916" y="3667125"/>
            <a:ext cx="8295666" cy="3071812"/>
          </a:xfrm>
          <a:prstGeom prst="roundRect">
            <a:avLst>
              <a:gd name="adj" fmla="val 5209"/>
            </a:avLst>
          </a:prstGeom>
          <a:solidFill>
            <a:schemeClr val="bg1"/>
          </a:solidFill>
          <a:ln>
            <a:noFill/>
          </a:ln>
          <a:effectLst>
            <a:outerShdw blurRad="4445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3558334-28C1-DF11-3129-A4E560C43611}"/>
              </a:ext>
            </a:extLst>
          </p:cNvPr>
          <p:cNvSpPr txBox="1"/>
          <p:nvPr/>
        </p:nvSpPr>
        <p:spPr>
          <a:xfrm>
            <a:off x="3288353" y="3667125"/>
            <a:ext cx="7881938" cy="3539430"/>
          </a:xfrm>
          <a:prstGeom prst="rect">
            <a:avLst/>
          </a:prstGeom>
          <a:noFill/>
        </p:spPr>
        <p:txBody>
          <a:bodyPr wrap="square" rtlCol="0">
            <a:spAutoFit/>
          </a:bodyPr>
          <a:lstStyle/>
          <a:p>
            <a:pPr algn="l"/>
            <a:r>
              <a:rPr lang="en-US" sz="2800" b="1" dirty="0"/>
              <a:t>Project </a:t>
            </a:r>
            <a:r>
              <a:rPr lang="en-IN" sz="2800" b="1" dirty="0"/>
              <a:t>By</a:t>
            </a:r>
            <a:r>
              <a:rPr lang="en-US" sz="2800" b="1" dirty="0"/>
              <a:t>:-</a:t>
            </a:r>
            <a:endParaRPr lang="en-IN" sz="2800" b="1" dirty="0"/>
          </a:p>
          <a:p>
            <a:pPr algn="l"/>
            <a:endParaRPr lang="en-IN" sz="2800" dirty="0"/>
          </a:p>
          <a:p>
            <a:pPr algn="l"/>
            <a:r>
              <a:rPr lang="en-IN" sz="2800" dirty="0"/>
              <a:t>Team Leader – </a:t>
            </a:r>
            <a:r>
              <a:rPr lang="en-IN" sz="2800" dirty="0" err="1"/>
              <a:t>Nambala</a:t>
            </a:r>
            <a:r>
              <a:rPr lang="en-IN" sz="2800" dirty="0"/>
              <a:t> </a:t>
            </a:r>
            <a:r>
              <a:rPr lang="en-IN" sz="2800" dirty="0" err="1"/>
              <a:t>Hemalatha</a:t>
            </a:r>
            <a:endParaRPr lang="en-IN" sz="2800" dirty="0"/>
          </a:p>
          <a:p>
            <a:pPr algn="l"/>
            <a:r>
              <a:rPr lang="en-IN" sz="2800" dirty="0"/>
              <a:t>Team members – </a:t>
            </a:r>
            <a:r>
              <a:rPr lang="en-IN" sz="2800" dirty="0" err="1"/>
              <a:t>J.Harika</a:t>
            </a:r>
            <a:endParaRPr lang="en-IN" sz="2800" dirty="0"/>
          </a:p>
          <a:p>
            <a:pPr algn="l"/>
            <a:r>
              <a:rPr lang="en-IN" sz="2800" dirty="0"/>
              <a:t>                              </a:t>
            </a:r>
            <a:r>
              <a:rPr lang="en-IN" sz="2800" dirty="0" err="1"/>
              <a:t>G.Mohini</a:t>
            </a:r>
            <a:endParaRPr lang="en-IN" sz="2800" dirty="0"/>
          </a:p>
          <a:p>
            <a:pPr algn="l"/>
            <a:r>
              <a:rPr lang="en-IN" sz="2800" dirty="0"/>
              <a:t>                              </a:t>
            </a:r>
            <a:r>
              <a:rPr lang="en-IN" sz="2800" dirty="0" err="1"/>
              <a:t>G.Kavya</a:t>
            </a:r>
            <a:endParaRPr lang="en-IN" sz="2800" dirty="0"/>
          </a:p>
          <a:p>
            <a:pPr algn="l"/>
            <a:r>
              <a:rPr lang="en-IN" sz="2800" dirty="0"/>
              <a:t>                              </a:t>
            </a:r>
            <a:r>
              <a:rPr lang="en-IN" sz="2800" dirty="0" err="1"/>
              <a:t>I.Vivek</a:t>
            </a:r>
            <a:r>
              <a:rPr lang="en-IN" sz="2800" dirty="0"/>
              <a:t> </a:t>
            </a:r>
            <a:r>
              <a:rPr lang="en-IN" sz="2800" dirty="0" err="1"/>
              <a:t>patrudu</a:t>
            </a:r>
            <a:endParaRPr lang="en-IN" sz="2800" dirty="0"/>
          </a:p>
          <a:p>
            <a:pPr algn="l"/>
            <a:r>
              <a:rPr lang="en-IN" sz="2800" dirty="0"/>
              <a:t>                                                     </a:t>
            </a:r>
            <a:endParaRPr lang="en-US" sz="2800" dirty="0"/>
          </a:p>
        </p:txBody>
      </p:sp>
    </p:spTree>
    <p:extLst>
      <p:ext uri="{BB962C8B-B14F-4D97-AF65-F5344CB8AC3E}">
        <p14:creationId xmlns:p14="http://schemas.microsoft.com/office/powerpoint/2010/main" val="42981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3F182AD7-24A4-4291-BA2A-B644D7DC58E4}"/>
              </a:ext>
            </a:extLst>
          </p:cNvPr>
          <p:cNvSpPr/>
          <p:nvPr/>
        </p:nvSpPr>
        <p:spPr>
          <a:xfrm>
            <a:off x="2185988" y="916699"/>
            <a:ext cx="7820024" cy="584775"/>
          </a:xfrm>
          <a:prstGeom prst="rect">
            <a:avLst/>
          </a:prstGeom>
        </p:spPr>
        <p:txBody>
          <a:bodyPr wrap="square">
            <a:spAutoFit/>
          </a:bodyPr>
          <a:lstStyle/>
          <a:p>
            <a:pPr algn="ctr"/>
            <a:r>
              <a:rPr lang="en-US" sz="3200" b="1" spc="150" dirty="0">
                <a:latin typeface="Arial Black" panose="020B0A04020102020204" pitchFamily="34" charset="0"/>
                <a:ea typeface="Open Sans SemiBold" panose="020B0706030804020204" pitchFamily="34" charset="0"/>
                <a:cs typeface="Open Sans SemiBold" panose="020B0706030804020204" pitchFamily="34" charset="0"/>
              </a:rPr>
              <a:t>CONCLUSION</a:t>
            </a:r>
          </a:p>
        </p:txBody>
      </p:sp>
      <p:sp>
        <p:nvSpPr>
          <p:cNvPr id="4" name="TextBox 3">
            <a:extLst>
              <a:ext uri="{FF2B5EF4-FFF2-40B4-BE49-F238E27FC236}">
                <a16:creationId xmlns:a16="http://schemas.microsoft.com/office/drawing/2014/main" id="{DA84FE4C-4D4C-75D9-35EA-5EFADF0E7CA0}"/>
              </a:ext>
            </a:extLst>
          </p:cNvPr>
          <p:cNvSpPr txBox="1"/>
          <p:nvPr/>
        </p:nvSpPr>
        <p:spPr>
          <a:xfrm>
            <a:off x="2332230" y="1847873"/>
            <a:ext cx="8169081" cy="4093428"/>
          </a:xfrm>
          <a:prstGeom prst="rect">
            <a:avLst/>
          </a:prstGeom>
          <a:noFill/>
        </p:spPr>
        <p:txBody>
          <a:bodyPr wrap="square">
            <a:spAutoFit/>
          </a:bodyPr>
          <a:lstStyle/>
          <a:p>
            <a:pPr algn="just"/>
            <a:r>
              <a:rPr lang="en-US" sz="2000" b="0" i="0" dirty="0">
                <a:solidFill>
                  <a:srgbClr val="0B3354"/>
                </a:solidFill>
                <a:effectLst/>
                <a:latin typeface="-apple-system"/>
              </a:rPr>
              <a:t>MTR is one of the most prominent brands which manufacture instant foods under the ownership of </a:t>
            </a:r>
            <a:r>
              <a:rPr lang="en-US" sz="2000" b="0" i="0" dirty="0" err="1">
                <a:solidFill>
                  <a:srgbClr val="0B3354"/>
                </a:solidFill>
                <a:effectLst/>
                <a:latin typeface="-apple-system"/>
              </a:rPr>
              <a:t>Orkla</a:t>
            </a:r>
            <a:r>
              <a:rPr lang="en-US" sz="2000" b="0" i="0" dirty="0">
                <a:solidFill>
                  <a:srgbClr val="0B3354"/>
                </a:solidFill>
                <a:effectLst/>
                <a:latin typeface="-apple-system"/>
              </a:rPr>
              <a:t>.  Apart from it the restaurant business is also present till date. The products make difference among the public due to the quality and price affordability. The above marketing strategies are the most important pillars upon which the company is standing. </a:t>
            </a:r>
          </a:p>
          <a:p>
            <a:pPr algn="just"/>
            <a:endParaRPr lang="en-US" sz="2000" dirty="0">
              <a:solidFill>
                <a:srgbClr val="0B3354"/>
              </a:solidFill>
              <a:latin typeface="-apple-system"/>
            </a:endParaRPr>
          </a:p>
          <a:p>
            <a:pPr algn="just"/>
            <a:r>
              <a:rPr lang="en-US" sz="2000" b="0" i="0" dirty="0">
                <a:solidFill>
                  <a:srgbClr val="0B3354"/>
                </a:solidFill>
                <a:effectLst/>
                <a:latin typeface="-apple-system"/>
              </a:rPr>
              <a:t>The customer base for all the products made by MTR is decent because the items belong to their staple diet. Remarkably, the places where these products are exported mainly have prominent South Indian Communities.  One of the main reasons why the company is gaining more importance in the recent years is due to more people gaining interest in South Indian Foods. Quick breakfast techniques are one of the main conveniences for any consumer who does not get much time for making it.</a:t>
            </a:r>
            <a:endParaRPr lang="en-US" sz="2000" dirty="0"/>
          </a:p>
        </p:txBody>
      </p:sp>
    </p:spTree>
    <p:extLst>
      <p:ext uri="{BB962C8B-B14F-4D97-AF65-F5344CB8AC3E}">
        <p14:creationId xmlns:p14="http://schemas.microsoft.com/office/powerpoint/2010/main" val="2160910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Placeholder 52">
            <a:extLst>
              <a:ext uri="{FF2B5EF4-FFF2-40B4-BE49-F238E27FC236}">
                <a16:creationId xmlns:a16="http://schemas.microsoft.com/office/drawing/2014/main" id="{A6D67E66-B85E-4C2B-830D-24F456282DE1}"/>
              </a:ext>
            </a:extLst>
          </p:cNvPr>
          <p:cNvPicPr>
            <a:picLocks noGrp="1" noChangeAspect="1"/>
          </p:cNvPicPr>
          <p:nvPr>
            <p:ph type="pic" sz="quarter" idx="19"/>
          </p:nvPr>
        </p:nvPicPr>
        <p:blipFill rotWithShape="1">
          <a:blip r:embed="rId3" cstate="screen">
            <a:extLst>
              <a:ext uri="{28A0092B-C50C-407E-A947-70E740481C1C}">
                <a14:useLocalDpi xmlns:a14="http://schemas.microsoft.com/office/drawing/2010/main"/>
              </a:ext>
            </a:extLst>
          </a:blip>
          <a:srcRect/>
          <a:stretch/>
        </p:blipFill>
        <p:spPr>
          <a:xfrm>
            <a:off x="1" y="0"/>
            <a:ext cx="12192000" cy="4789714"/>
          </a:xfrm>
        </p:spPr>
      </p:pic>
      <p:sp>
        <p:nvSpPr>
          <p:cNvPr id="52" name="Rectangle: Rounded Corners 51">
            <a:extLst>
              <a:ext uri="{FF2B5EF4-FFF2-40B4-BE49-F238E27FC236}">
                <a16:creationId xmlns:a16="http://schemas.microsoft.com/office/drawing/2014/main" id="{A345D09A-A27F-4E42-BEE5-AE3D5604D475}"/>
              </a:ext>
            </a:extLst>
          </p:cNvPr>
          <p:cNvSpPr/>
          <p:nvPr/>
        </p:nvSpPr>
        <p:spPr>
          <a:xfrm>
            <a:off x="1937395" y="4089114"/>
            <a:ext cx="8295666" cy="2368835"/>
          </a:xfrm>
          <a:prstGeom prst="roundRect">
            <a:avLst>
              <a:gd name="adj" fmla="val 5209"/>
            </a:avLst>
          </a:prstGeom>
          <a:solidFill>
            <a:schemeClr val="bg1"/>
          </a:solidFill>
          <a:ln>
            <a:noFill/>
          </a:ln>
          <a:effectLst>
            <a:outerShdw blurRad="4445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051766-6981-4A2D-80F3-8BC93BDEB8A3}"/>
              </a:ext>
            </a:extLst>
          </p:cNvPr>
          <p:cNvSpPr/>
          <p:nvPr/>
        </p:nvSpPr>
        <p:spPr>
          <a:xfrm>
            <a:off x="1708635" y="4789714"/>
            <a:ext cx="8774729" cy="1015663"/>
          </a:xfrm>
          <a:prstGeom prst="rect">
            <a:avLst/>
          </a:prstGeom>
        </p:spPr>
        <p:txBody>
          <a:bodyPr wrap="square">
            <a:spAutoFit/>
          </a:bodyPr>
          <a:lstStyle/>
          <a:p>
            <a:pPr algn="ctr"/>
            <a:r>
              <a:rPr lang="en-US" sz="6000" spc="300">
                <a:latin typeface="Arial Black" panose="020B0A04020102020204" pitchFamily="34" charset="0"/>
                <a:ea typeface="Open Sans SemiBold" panose="020B0706030804020204" pitchFamily="34" charset="0"/>
                <a:cs typeface="Open Sans SemiBold" panose="020B0706030804020204" pitchFamily="34" charset="0"/>
              </a:rPr>
              <a:t>THANK YOU</a:t>
            </a:r>
            <a:endParaRPr lang="en-US" sz="6000" spc="300" dirty="0">
              <a:solidFill>
                <a:schemeClr val="accent1"/>
              </a:solidFill>
              <a:latin typeface="Arial Black" panose="020B0A04020102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073402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334D1414-F865-4FD0-90CF-DB0F0BC75437}"/>
              </a:ext>
            </a:extLst>
          </p:cNvPr>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338A19C-2052-4D27-A4DE-3EDF20338F35}"/>
              </a:ext>
            </a:extLst>
          </p:cNvPr>
          <p:cNvSpPr/>
          <p:nvPr/>
        </p:nvSpPr>
        <p:spPr>
          <a:xfrm>
            <a:off x="0" y="0"/>
            <a:ext cx="12192000" cy="6858000"/>
          </a:xfrm>
          <a:prstGeom prst="rect">
            <a:avLst/>
          </a:prstGeom>
          <a:gradFill>
            <a:gsLst>
              <a:gs pos="31000">
                <a:schemeClr val="accent1">
                  <a:alpha val="70000"/>
                </a:schemeClr>
              </a:gs>
              <a:gs pos="85000">
                <a:schemeClr val="accent1">
                  <a:lumMod val="75000"/>
                  <a:alpha val="8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E40E500-9D3B-4DAA-A6D4-49B5BA010315}"/>
              </a:ext>
            </a:extLst>
          </p:cNvPr>
          <p:cNvSpPr/>
          <p:nvPr/>
        </p:nvSpPr>
        <p:spPr>
          <a:xfrm>
            <a:off x="673872" y="3996647"/>
            <a:ext cx="10843656" cy="2314253"/>
          </a:xfrm>
          <a:prstGeom prst="roundRect">
            <a:avLst>
              <a:gd name="adj" fmla="val 4883"/>
            </a:avLst>
          </a:prstGeom>
          <a:solidFill>
            <a:schemeClr val="bg1"/>
          </a:solidFill>
          <a:ln>
            <a:noFill/>
          </a:ln>
          <a:effectLst>
            <a:outerShdw blurRad="4445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60AF805E-5E71-4378-8A78-C362FF95CB96}"/>
              </a:ext>
            </a:extLst>
          </p:cNvPr>
          <p:cNvGrpSpPr/>
          <p:nvPr/>
        </p:nvGrpSpPr>
        <p:grpSpPr>
          <a:xfrm>
            <a:off x="1506277" y="4247659"/>
            <a:ext cx="9178848" cy="1490088"/>
            <a:chOff x="2345542" y="2210106"/>
            <a:chExt cx="7520865" cy="1490088"/>
          </a:xfrm>
        </p:grpSpPr>
        <p:sp>
          <p:nvSpPr>
            <p:cNvPr id="9" name="Rectangle 8">
              <a:extLst>
                <a:ext uri="{FF2B5EF4-FFF2-40B4-BE49-F238E27FC236}">
                  <a16:creationId xmlns:a16="http://schemas.microsoft.com/office/drawing/2014/main" id="{6AEA895C-6DE3-4091-9E91-CF67F1B55AA4}"/>
                </a:ext>
              </a:extLst>
            </p:cNvPr>
            <p:cNvSpPr/>
            <p:nvPr/>
          </p:nvSpPr>
          <p:spPr>
            <a:xfrm>
              <a:off x="2345543" y="2671771"/>
              <a:ext cx="7520864" cy="1028423"/>
            </a:xfrm>
            <a:prstGeom prst="rect">
              <a:avLst/>
            </a:prstGeom>
          </p:spPr>
          <p:txBody>
            <a:bodyPr wrap="square">
              <a:spAutoFit/>
            </a:bodyPr>
            <a:lstStyle/>
            <a:p>
              <a:pPr algn="ctr">
                <a:lnSpc>
                  <a:spcPct val="150000"/>
                </a:lnSpc>
              </a:pPr>
              <a:r>
                <a:rPr lang="en-US" sz="1400" spc="50" dirty="0">
                  <a:latin typeface="Open Sans" panose="020B0606030504020204" pitchFamily="34" charset="0"/>
                  <a:ea typeface="Open Sans" panose="020B0606030504020204" pitchFamily="34" charset="0"/>
                  <a:cs typeface="Open Sans" panose="020B0606030504020204" pitchFamily="34" charset="0"/>
                </a:rPr>
                <a:t>A tradition that began in 1924 has transformed into an illustrious venture today.
A business that brings quality and authenticity in cuisine. An enterprise that blends entrepreneurship with originality. This is the rich legacy of MTR.</a:t>
              </a:r>
            </a:p>
          </p:txBody>
        </p:sp>
        <p:sp>
          <p:nvSpPr>
            <p:cNvPr id="10" name="Rectangle 9">
              <a:extLst>
                <a:ext uri="{FF2B5EF4-FFF2-40B4-BE49-F238E27FC236}">
                  <a16:creationId xmlns:a16="http://schemas.microsoft.com/office/drawing/2014/main" id="{882C7BBC-588B-4E54-9091-51D9DB6BE7AC}"/>
                </a:ext>
              </a:extLst>
            </p:cNvPr>
            <p:cNvSpPr/>
            <p:nvPr/>
          </p:nvSpPr>
          <p:spPr>
            <a:xfrm>
              <a:off x="2345542" y="2210106"/>
              <a:ext cx="7520864" cy="523220"/>
            </a:xfrm>
            <a:prstGeom prst="rect">
              <a:avLst/>
            </a:prstGeom>
          </p:spPr>
          <p:txBody>
            <a:bodyPr wrap="square">
              <a:spAutoFit/>
            </a:bodyPr>
            <a:lstStyle/>
            <a:p>
              <a:pPr algn="ctr"/>
              <a:r>
                <a:rPr lang="en-US" sz="2800" b="1" spc="150" dirty="0">
                  <a:latin typeface="Arial Black" panose="020B0A04020102020204" pitchFamily="34" charset="0"/>
                  <a:ea typeface="Open Sans SemiBold" panose="020B0706030804020204" pitchFamily="34" charset="0"/>
                  <a:cs typeface="Open Sans SemiBold" panose="020B0706030804020204" pitchFamily="34" charset="0"/>
                </a:rPr>
                <a:t>ABOUT THE COMPANY</a:t>
              </a:r>
            </a:p>
          </p:txBody>
        </p:sp>
      </p:grpSp>
    </p:spTree>
    <p:extLst>
      <p:ext uri="{BB962C8B-B14F-4D97-AF65-F5344CB8AC3E}">
        <p14:creationId xmlns:p14="http://schemas.microsoft.com/office/powerpoint/2010/main" val="4047601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5F6CE8C-B2C2-4279-A1CC-4EC3214A8A19}"/>
              </a:ext>
            </a:extLst>
          </p:cNvPr>
          <p:cNvSpPr/>
          <p:nvPr/>
        </p:nvSpPr>
        <p:spPr>
          <a:xfrm>
            <a:off x="6096001" y="0"/>
            <a:ext cx="6096000" cy="6858000"/>
          </a:xfrm>
          <a:prstGeom prst="rect">
            <a:avLst/>
          </a:prstGeom>
          <a:gradFill>
            <a:gsLst>
              <a:gs pos="31000">
                <a:schemeClr val="accent1"/>
              </a:gs>
              <a:gs pos="85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280E0D7-AFA6-4D0F-8B12-F79A83E0F86C}"/>
              </a:ext>
            </a:extLst>
          </p:cNvPr>
          <p:cNvSpPr txBox="1"/>
          <p:nvPr/>
        </p:nvSpPr>
        <p:spPr>
          <a:xfrm>
            <a:off x="7505808" y="571050"/>
            <a:ext cx="4322960" cy="6020302"/>
          </a:xfrm>
          <a:prstGeom prst="rect">
            <a:avLst/>
          </a:prstGeom>
          <a:noFill/>
        </p:spPr>
        <p:txBody>
          <a:bodyPr wrap="square" rtlCol="0">
            <a:spAutoFit/>
          </a:bodyPr>
          <a:lstStyle/>
          <a:p>
            <a:pPr algn="just">
              <a:lnSpc>
                <a:spcPct val="120000"/>
              </a:lnSpc>
            </a:pPr>
            <a:r>
              <a:rPr lang="en-US" sz="14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MTR’s wide range of products include ready-to-eat curries and rice, ready-to-eat cook gravies, frozen food, ice-cream, instant mixes, spices and variety of pickles &amp; </a:t>
            </a:r>
            <a:r>
              <a:rPr lang="en-US" sz="1400" spc="5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papads</a:t>
            </a:r>
            <a:r>
              <a:rPr lang="en-US" sz="14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milk beverage drinks.
MTR has its footprints across the globe. To fuel further growth, MTR became part of Norwegian Company M/s </a:t>
            </a:r>
            <a:r>
              <a:rPr lang="en-US" sz="1400" spc="5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Orkla</a:t>
            </a:r>
            <a:r>
              <a:rPr lang="en-US" sz="14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 in 2007. For further details regarding </a:t>
            </a:r>
            <a:r>
              <a:rPr lang="en-US" sz="1400" spc="5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Orkla</a:t>
            </a:r>
            <a:r>
              <a:rPr lang="en-US" sz="14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 log on to </a:t>
            </a:r>
            <a:r>
              <a:rPr lang="en-US" sz="1400" spc="5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www.orkla.com</a:t>
            </a:r>
            <a:r>
              <a:rPr lang="en-US" sz="14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gn="just">
              <a:lnSpc>
                <a:spcPct val="120000"/>
              </a:lnSpc>
            </a:pPr>
            <a:endParaRPr lang="en-US" sz="1400" spc="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20000"/>
              </a:lnSpc>
            </a:pPr>
            <a:r>
              <a:rPr lang="en-US" sz="14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Culinary secrets have been protected and handed down over the generations and our food is based on truly authentic recipes from their region of origin. Our journey to India’s premier, processed food company has been marked by innovation and the adoption of new technology.
Precisely, every MTR product will always embody our tradition of unmatched taste, purity and quality.</a:t>
            </a: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36">
            <a:extLst>
              <a:ext uri="{FF2B5EF4-FFF2-40B4-BE49-F238E27FC236}">
                <a16:creationId xmlns:a16="http://schemas.microsoft.com/office/drawing/2014/main" id="{F4F5CC84-4E9F-43E0-9C96-CAD936E33417}"/>
              </a:ext>
            </a:extLst>
          </p:cNvPr>
          <p:cNvSpPr/>
          <p:nvPr/>
        </p:nvSpPr>
        <p:spPr>
          <a:xfrm>
            <a:off x="380008" y="1537164"/>
            <a:ext cx="4135108" cy="5551713"/>
          </a:xfrm>
          <a:prstGeom prst="rect">
            <a:avLst/>
          </a:prstGeom>
        </p:spPr>
        <p:txBody>
          <a:bodyPr wrap="square">
            <a:spAutoFit/>
          </a:bodyPr>
          <a:lstStyle/>
          <a:p>
            <a:pPr algn="just">
              <a:lnSpc>
                <a:spcPct val="150000"/>
              </a:lnSpc>
            </a:pPr>
            <a:r>
              <a:rPr lang="en-US" sz="1400" spc="50" dirty="0">
                <a:latin typeface="Open Sans" panose="020B0606030504020204" pitchFamily="34" charset="0"/>
                <a:ea typeface="Open Sans" panose="020B0606030504020204" pitchFamily="34" charset="0"/>
                <a:cs typeface="Open Sans" panose="020B0606030504020204" pitchFamily="34" charset="0"/>
              </a:rPr>
              <a:t>Our tradition of food and hospitality began in 1924 with the establishment of the MTR Restaurant by the </a:t>
            </a:r>
            <a:r>
              <a:rPr lang="en-US" sz="1400" spc="50" dirty="0" err="1">
                <a:latin typeface="Open Sans" panose="020B0606030504020204" pitchFamily="34" charset="0"/>
                <a:ea typeface="Open Sans" panose="020B0606030504020204" pitchFamily="34" charset="0"/>
                <a:cs typeface="Open Sans" panose="020B0606030504020204" pitchFamily="34" charset="0"/>
              </a:rPr>
              <a:t>Maiya</a:t>
            </a:r>
            <a:r>
              <a:rPr lang="en-US" sz="1400" spc="50" dirty="0">
                <a:latin typeface="Open Sans" panose="020B0606030504020204" pitchFamily="34" charset="0"/>
                <a:ea typeface="Open Sans" panose="020B0606030504020204" pitchFamily="34" charset="0"/>
                <a:cs typeface="Open Sans" panose="020B0606030504020204" pitchFamily="34" charset="0"/>
              </a:rPr>
              <a:t> family in Bangalore. This restaurant is a city landmark today and people still stand in queue to </a:t>
            </a:r>
            <a:r>
              <a:rPr lang="en-US" sz="1400" spc="50" dirty="0" err="1">
                <a:latin typeface="Open Sans" panose="020B0606030504020204" pitchFamily="34" charset="0"/>
                <a:ea typeface="Open Sans" panose="020B0606030504020204" pitchFamily="34" charset="0"/>
                <a:cs typeface="Open Sans" panose="020B0606030504020204" pitchFamily="34" charset="0"/>
              </a:rPr>
              <a:t>savour</a:t>
            </a:r>
            <a:r>
              <a:rPr lang="en-US" sz="1400" spc="50" dirty="0">
                <a:latin typeface="Open Sans" panose="020B0606030504020204" pitchFamily="34" charset="0"/>
                <a:ea typeface="Open Sans" panose="020B0606030504020204" pitchFamily="34" charset="0"/>
                <a:cs typeface="Open Sans" panose="020B0606030504020204" pitchFamily="34" charset="0"/>
              </a:rPr>
              <a:t> its unique, completely authentic dishes.
Then in 1975, </a:t>
            </a:r>
            <a:r>
              <a:rPr lang="en-US" sz="1400" spc="50" dirty="0" err="1">
                <a:latin typeface="Open Sans" panose="020B0606030504020204" pitchFamily="34" charset="0"/>
                <a:ea typeface="Open Sans" panose="020B0606030504020204" pitchFamily="34" charset="0"/>
                <a:cs typeface="Open Sans" panose="020B0606030504020204" pitchFamily="34" charset="0"/>
              </a:rPr>
              <a:t>Maiyas</a:t>
            </a:r>
            <a:r>
              <a:rPr lang="en-US" sz="1400" spc="50" dirty="0">
                <a:latin typeface="Open Sans" panose="020B0606030504020204" pitchFamily="34" charset="0"/>
                <a:ea typeface="Open Sans" panose="020B0606030504020204" pitchFamily="34" charset="0"/>
                <a:cs typeface="Open Sans" panose="020B0606030504020204" pitchFamily="34" charset="0"/>
              </a:rPr>
              <a:t> diversified into the business of convenience foods and instant mixes. As the business expanded, modernization and state-of-art facilities, including dedicated Lab and printing and packaging facilities, were added.</a:t>
            </a:r>
          </a:p>
          <a:p>
            <a:pPr>
              <a:lnSpc>
                <a:spcPct val="150000"/>
              </a:lnSpc>
            </a:pPr>
            <a:endParaRPr lang="en-US" sz="1400" spc="50"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en-US" sz="1400" spc="50"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en-US" sz="1400" spc="5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Rectangle 37">
            <a:extLst>
              <a:ext uri="{FF2B5EF4-FFF2-40B4-BE49-F238E27FC236}">
                <a16:creationId xmlns:a16="http://schemas.microsoft.com/office/drawing/2014/main" id="{E1D300FD-03A3-41B2-87A5-5DD48C6EA179}"/>
              </a:ext>
            </a:extLst>
          </p:cNvPr>
          <p:cNvSpPr/>
          <p:nvPr/>
        </p:nvSpPr>
        <p:spPr>
          <a:xfrm>
            <a:off x="380008" y="944593"/>
            <a:ext cx="3770752" cy="523220"/>
          </a:xfrm>
          <a:prstGeom prst="rect">
            <a:avLst/>
          </a:prstGeom>
        </p:spPr>
        <p:txBody>
          <a:bodyPr wrap="square">
            <a:spAutoFit/>
          </a:bodyPr>
          <a:lstStyle/>
          <a:p>
            <a:pPr algn="just"/>
            <a:r>
              <a:rPr lang="en-US" sz="2800" b="1" spc="150" dirty="0">
                <a:latin typeface="Arial Black" panose="020B0A04020102020204" pitchFamily="34" charset="0"/>
                <a:ea typeface="Open Sans SemiBold" panose="020B0706030804020204" pitchFamily="34" charset="0"/>
                <a:cs typeface="Open Sans SemiBold" panose="020B0706030804020204" pitchFamily="34" charset="0"/>
              </a:rPr>
              <a:t>HISTORY</a:t>
            </a:r>
          </a:p>
        </p:txBody>
      </p:sp>
      <p:pic>
        <p:nvPicPr>
          <p:cNvPr id="2" name="Picture 4">
            <a:extLst>
              <a:ext uri="{FF2B5EF4-FFF2-40B4-BE49-F238E27FC236}">
                <a16:creationId xmlns:a16="http://schemas.microsoft.com/office/drawing/2014/main" id="{11134D90-0AF1-5F7F-3CE9-CEB176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422" y="4633781"/>
            <a:ext cx="2393155" cy="1450312"/>
          </a:xfrm>
          <a:prstGeom prst="rect">
            <a:avLst/>
          </a:prstGeom>
        </p:spPr>
      </p:pic>
      <p:pic>
        <p:nvPicPr>
          <p:cNvPr id="3" name="Picture 4">
            <a:extLst>
              <a:ext uri="{FF2B5EF4-FFF2-40B4-BE49-F238E27FC236}">
                <a16:creationId xmlns:a16="http://schemas.microsoft.com/office/drawing/2014/main" id="{63F70704-3632-46FC-B4C8-BCF0DF39B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422" y="2694185"/>
            <a:ext cx="2393155" cy="1774032"/>
          </a:xfrm>
          <a:prstGeom prst="rect">
            <a:avLst/>
          </a:prstGeom>
        </p:spPr>
      </p:pic>
      <p:pic>
        <p:nvPicPr>
          <p:cNvPr id="4" name="Picture 4">
            <a:extLst>
              <a:ext uri="{FF2B5EF4-FFF2-40B4-BE49-F238E27FC236}">
                <a16:creationId xmlns:a16="http://schemas.microsoft.com/office/drawing/2014/main" id="{9D3D2894-B010-33D1-9CE8-A04747217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9423" y="849862"/>
            <a:ext cx="2393155" cy="1662356"/>
          </a:xfrm>
          <a:prstGeom prst="rect">
            <a:avLst/>
          </a:prstGeom>
        </p:spPr>
      </p:pic>
    </p:spTree>
    <p:extLst>
      <p:ext uri="{BB962C8B-B14F-4D97-AF65-F5344CB8AC3E}">
        <p14:creationId xmlns:p14="http://schemas.microsoft.com/office/powerpoint/2010/main" val="266691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013A3D9-C1A8-4CA3-9E13-D977F6F2AE05}"/>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0" y="1821543"/>
            <a:ext cx="12192001" cy="5036457"/>
          </a:xfrm>
        </p:spPr>
      </p:pic>
      <p:sp>
        <p:nvSpPr>
          <p:cNvPr id="21" name="Rectangle 20">
            <a:extLst>
              <a:ext uri="{FF2B5EF4-FFF2-40B4-BE49-F238E27FC236}">
                <a16:creationId xmlns:a16="http://schemas.microsoft.com/office/drawing/2014/main" id="{9AA2A468-1F98-444C-A973-2A8A99C9CBBF}"/>
              </a:ext>
            </a:extLst>
          </p:cNvPr>
          <p:cNvSpPr/>
          <p:nvPr/>
        </p:nvSpPr>
        <p:spPr>
          <a:xfrm>
            <a:off x="-1" y="1889396"/>
            <a:ext cx="12192000" cy="5036458"/>
          </a:xfrm>
          <a:prstGeom prst="rect">
            <a:avLst/>
          </a:prstGeom>
          <a:gradFill>
            <a:gsLst>
              <a:gs pos="31000">
                <a:schemeClr val="accent1">
                  <a:alpha val="90000"/>
                </a:schemeClr>
              </a:gs>
              <a:gs pos="85000">
                <a:schemeClr val="accent1">
                  <a:lumMod val="75000"/>
                  <a:alpha val="9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9E620F7C-FC97-4807-8073-A80B3D06A934}"/>
              </a:ext>
            </a:extLst>
          </p:cNvPr>
          <p:cNvSpPr/>
          <p:nvPr/>
        </p:nvSpPr>
        <p:spPr>
          <a:xfrm>
            <a:off x="1078786" y="1068512"/>
            <a:ext cx="4883650" cy="1882738"/>
          </a:xfrm>
          <a:prstGeom prst="roundRect">
            <a:avLst>
              <a:gd name="adj" fmla="val 5974"/>
            </a:avLst>
          </a:prstGeom>
          <a:solidFill>
            <a:schemeClr val="bg1"/>
          </a:solidFill>
          <a:ln>
            <a:noFill/>
          </a:ln>
          <a:effectLst>
            <a:outerShdw blurRad="4445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F21D9092-8F23-4917-9C58-E0E7276D9C8D}"/>
              </a:ext>
            </a:extLst>
          </p:cNvPr>
          <p:cNvSpPr/>
          <p:nvPr/>
        </p:nvSpPr>
        <p:spPr>
          <a:xfrm>
            <a:off x="6229564" y="1068512"/>
            <a:ext cx="4883650" cy="1882738"/>
          </a:xfrm>
          <a:prstGeom prst="roundRect">
            <a:avLst>
              <a:gd name="adj" fmla="val 5974"/>
            </a:avLst>
          </a:prstGeom>
          <a:solidFill>
            <a:schemeClr val="bg1"/>
          </a:solidFill>
          <a:ln>
            <a:noFill/>
          </a:ln>
          <a:effectLst>
            <a:outerShdw blurRad="4445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AACC9B5-B135-44D7-82DB-D1C0993DDFCA}"/>
              </a:ext>
            </a:extLst>
          </p:cNvPr>
          <p:cNvSpPr/>
          <p:nvPr/>
        </p:nvSpPr>
        <p:spPr>
          <a:xfrm>
            <a:off x="1178100" y="1951643"/>
            <a:ext cx="4685017" cy="589072"/>
          </a:xfrm>
          <a:prstGeom prst="rect">
            <a:avLst/>
          </a:prstGeom>
        </p:spPr>
        <p:txBody>
          <a:bodyPr wrap="square">
            <a:spAutoFit/>
          </a:bodyPr>
          <a:lstStyle/>
          <a:p>
            <a:pPr algn="ctr">
              <a:lnSpc>
                <a:spcPct val="150000"/>
              </a:lnSpc>
            </a:pPr>
            <a:r>
              <a:rPr lang="en-US" sz="2400" spc="50" dirty="0">
                <a:latin typeface="Open Sans" panose="020B0606030504020204" pitchFamily="34" charset="0"/>
                <a:ea typeface="Open Sans" panose="020B0606030504020204" pitchFamily="34" charset="0"/>
                <a:cs typeface="Open Sans" panose="020B0606030504020204" pitchFamily="34" charset="0"/>
              </a:rPr>
              <a:t>Your friend in everyday life</a:t>
            </a:r>
          </a:p>
        </p:txBody>
      </p:sp>
      <p:sp>
        <p:nvSpPr>
          <p:cNvPr id="26" name="Rectangle 25">
            <a:extLst>
              <a:ext uri="{FF2B5EF4-FFF2-40B4-BE49-F238E27FC236}">
                <a16:creationId xmlns:a16="http://schemas.microsoft.com/office/drawing/2014/main" id="{5E20E8E9-16F0-4DFA-A0F7-1C7E09D28020}"/>
              </a:ext>
            </a:extLst>
          </p:cNvPr>
          <p:cNvSpPr/>
          <p:nvPr/>
        </p:nvSpPr>
        <p:spPr>
          <a:xfrm>
            <a:off x="1178102" y="1288917"/>
            <a:ext cx="4685017" cy="523220"/>
          </a:xfrm>
          <a:prstGeom prst="rect">
            <a:avLst/>
          </a:prstGeom>
        </p:spPr>
        <p:txBody>
          <a:bodyPr wrap="square">
            <a:spAutoFit/>
          </a:bodyPr>
          <a:lstStyle/>
          <a:p>
            <a:pPr algn="ctr"/>
            <a:r>
              <a:rPr lang="en-US" sz="2800" b="1" spc="150" dirty="0">
                <a:latin typeface="Arial Black" panose="020B0A04020102020204" pitchFamily="34" charset="0"/>
                <a:ea typeface="Open Sans SemiBold" panose="020B0706030804020204" pitchFamily="34" charset="0"/>
                <a:cs typeface="Open Sans SemiBold" panose="020B0706030804020204" pitchFamily="34" charset="0"/>
              </a:rPr>
              <a:t>VISION</a:t>
            </a:r>
          </a:p>
        </p:txBody>
      </p:sp>
      <p:sp>
        <p:nvSpPr>
          <p:cNvPr id="31" name="Rectangle 30">
            <a:extLst>
              <a:ext uri="{FF2B5EF4-FFF2-40B4-BE49-F238E27FC236}">
                <a16:creationId xmlns:a16="http://schemas.microsoft.com/office/drawing/2014/main" id="{72A4A517-B044-413A-AE4F-3645C3A8ECDF}"/>
              </a:ext>
            </a:extLst>
          </p:cNvPr>
          <p:cNvSpPr/>
          <p:nvPr/>
        </p:nvSpPr>
        <p:spPr>
          <a:xfrm>
            <a:off x="6322028" y="1744283"/>
            <a:ext cx="4685017" cy="792781"/>
          </a:xfrm>
          <a:prstGeom prst="rect">
            <a:avLst/>
          </a:prstGeom>
        </p:spPr>
        <p:txBody>
          <a:bodyPr wrap="square">
            <a:spAutoFit/>
          </a:bodyPr>
          <a:lstStyle/>
          <a:p>
            <a:pPr algn="ctr">
              <a:lnSpc>
                <a:spcPct val="150000"/>
              </a:lnSpc>
            </a:pPr>
            <a:r>
              <a:rPr lang="en-US" sz="1600" spc="50" dirty="0">
                <a:latin typeface="Open Sans" panose="020B0606030504020204" pitchFamily="34" charset="0"/>
                <a:ea typeface="Open Sans" panose="020B0606030504020204" pitchFamily="34" charset="0"/>
                <a:cs typeface="Open Sans" panose="020B0606030504020204" pitchFamily="34" charset="0"/>
              </a:rPr>
              <a:t>To Provide ‘Authentic Indian Vegetarian Food Experience’ to the consumers across the World</a:t>
            </a:r>
            <a:r>
              <a:rPr lang="en-US" sz="1400" spc="50" dirty="0">
                <a:latin typeface="Open Sans" panose="020B0606030504020204" pitchFamily="34" charset="0"/>
                <a:ea typeface="Open Sans" panose="020B0606030504020204" pitchFamily="34" charset="0"/>
                <a:cs typeface="Open Sans" panose="020B0606030504020204" pitchFamily="34" charset="0"/>
              </a:rPr>
              <a:t>'</a:t>
            </a:r>
          </a:p>
        </p:txBody>
      </p:sp>
      <p:sp>
        <p:nvSpPr>
          <p:cNvPr id="32" name="Rectangle 31">
            <a:extLst>
              <a:ext uri="{FF2B5EF4-FFF2-40B4-BE49-F238E27FC236}">
                <a16:creationId xmlns:a16="http://schemas.microsoft.com/office/drawing/2014/main" id="{EF1A34D7-874F-47B6-919A-83412B907312}"/>
              </a:ext>
            </a:extLst>
          </p:cNvPr>
          <p:cNvSpPr/>
          <p:nvPr/>
        </p:nvSpPr>
        <p:spPr>
          <a:xfrm>
            <a:off x="6322029" y="1288916"/>
            <a:ext cx="4685017" cy="523220"/>
          </a:xfrm>
          <a:prstGeom prst="rect">
            <a:avLst/>
          </a:prstGeom>
        </p:spPr>
        <p:txBody>
          <a:bodyPr wrap="square">
            <a:spAutoFit/>
          </a:bodyPr>
          <a:lstStyle/>
          <a:p>
            <a:pPr algn="ctr"/>
            <a:r>
              <a:rPr lang="en-US" sz="2800" b="1" spc="150" dirty="0">
                <a:latin typeface="Arial Black" panose="020B0A04020102020204" pitchFamily="34" charset="0"/>
                <a:ea typeface="Open Sans SemiBold" panose="020B0706030804020204" pitchFamily="34" charset="0"/>
                <a:cs typeface="Open Sans SemiBold" panose="020B0706030804020204" pitchFamily="34" charset="0"/>
              </a:rPr>
              <a:t>MISSION</a:t>
            </a:r>
          </a:p>
        </p:txBody>
      </p:sp>
      <p:sp>
        <p:nvSpPr>
          <p:cNvPr id="38" name="Rectangle 37">
            <a:extLst>
              <a:ext uri="{FF2B5EF4-FFF2-40B4-BE49-F238E27FC236}">
                <a16:creationId xmlns:a16="http://schemas.microsoft.com/office/drawing/2014/main" id="{D31FEC34-355B-41E8-9DB8-5BAF92F8557D}"/>
              </a:ext>
            </a:extLst>
          </p:cNvPr>
          <p:cNvSpPr/>
          <p:nvPr/>
        </p:nvSpPr>
        <p:spPr>
          <a:xfrm>
            <a:off x="715385" y="4883940"/>
            <a:ext cx="3522252" cy="1625253"/>
          </a:xfrm>
          <a:prstGeom prst="rect">
            <a:avLst/>
          </a:prstGeom>
        </p:spPr>
        <p:txBody>
          <a:bodyPr wrap="square">
            <a:spAutoFit/>
          </a:bodyPr>
          <a:lstStyle/>
          <a:p>
            <a:pPr algn="ctr">
              <a:lnSpc>
                <a:spcPct val="120000"/>
              </a:lnSpc>
            </a:pPr>
            <a:r>
              <a:rPr lang="en-US" sz="14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We continuously challenge ourselves to be Brave – to think more innovatively, to act more boldly, to be world-class. We as Brave people have aimed high and loved to win. We speak up if something is wrong.</a:t>
            </a: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D0C1F87C-D230-4BF0-9FDD-2F4251377998}"/>
              </a:ext>
            </a:extLst>
          </p:cNvPr>
          <p:cNvSpPr/>
          <p:nvPr/>
        </p:nvSpPr>
        <p:spPr>
          <a:xfrm>
            <a:off x="1253790" y="4345016"/>
            <a:ext cx="2003217" cy="461665"/>
          </a:xfrm>
          <a:prstGeom prst="rect">
            <a:avLst/>
          </a:prstGeom>
        </p:spPr>
        <p:txBody>
          <a:bodyPr wrap="square">
            <a:spAutoFit/>
          </a:bodyPr>
          <a:lstStyle/>
          <a:p>
            <a:pPr algn="ctr"/>
            <a:r>
              <a:rPr lang="en-US" sz="2400" b="1" spc="150" dirty="0">
                <a:solidFill>
                  <a:schemeClr val="bg1"/>
                </a:solidFill>
                <a:latin typeface="Arial Black" panose="020B0A04020102020204" pitchFamily="34" charset="0"/>
                <a:ea typeface="Open Sans" panose="020B0606030504020204" pitchFamily="34" charset="0"/>
                <a:cs typeface="Open Sans" panose="020B0606030504020204" pitchFamily="34" charset="0"/>
              </a:rPr>
              <a:t>Brave</a:t>
            </a:r>
          </a:p>
        </p:txBody>
      </p:sp>
      <p:sp>
        <p:nvSpPr>
          <p:cNvPr id="47" name="Rectangle 46">
            <a:extLst>
              <a:ext uri="{FF2B5EF4-FFF2-40B4-BE49-F238E27FC236}">
                <a16:creationId xmlns:a16="http://schemas.microsoft.com/office/drawing/2014/main" id="{3B51A09F-6B55-4B8F-BEA0-9A5A05D360DC}"/>
              </a:ext>
            </a:extLst>
          </p:cNvPr>
          <p:cNvSpPr/>
          <p:nvPr/>
        </p:nvSpPr>
        <p:spPr>
          <a:xfrm>
            <a:off x="4607207" y="4885209"/>
            <a:ext cx="3241184" cy="1367747"/>
          </a:xfrm>
          <a:prstGeom prst="rect">
            <a:avLst/>
          </a:prstGeom>
        </p:spPr>
        <p:txBody>
          <a:bodyPr wrap="square">
            <a:spAutoFit/>
          </a:bodyPr>
          <a:lstStyle/>
          <a:p>
            <a:pPr algn="ctr">
              <a:lnSpc>
                <a:spcPct val="120000"/>
              </a:lnSpc>
            </a:pPr>
            <a:r>
              <a:rPr lang="en-US" sz="14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We demonstrate that we are Trustworthy people, who are professional, </a:t>
            </a:r>
            <a:r>
              <a:rPr lang="en-US" sz="1400" spc="5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skilful</a:t>
            </a:r>
            <a:r>
              <a:rPr lang="en-US" sz="14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reliable. People can trust us. We keep our promises. We deliver.</a:t>
            </a: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47">
            <a:extLst>
              <a:ext uri="{FF2B5EF4-FFF2-40B4-BE49-F238E27FC236}">
                <a16:creationId xmlns:a16="http://schemas.microsoft.com/office/drawing/2014/main" id="{C27E7DD9-F5F0-4BFD-8F7D-3EA87837D10A}"/>
              </a:ext>
            </a:extLst>
          </p:cNvPr>
          <p:cNvSpPr/>
          <p:nvPr/>
        </p:nvSpPr>
        <p:spPr>
          <a:xfrm>
            <a:off x="4804845" y="4361777"/>
            <a:ext cx="2582308" cy="461665"/>
          </a:xfrm>
          <a:prstGeom prst="rect">
            <a:avLst/>
          </a:prstGeom>
        </p:spPr>
        <p:txBody>
          <a:bodyPr wrap="square">
            <a:spAutoFit/>
          </a:bodyPr>
          <a:lstStyle/>
          <a:p>
            <a:pPr algn="ctr"/>
            <a:r>
              <a:rPr lang="en-US" sz="2400" b="1" spc="150" dirty="0">
                <a:solidFill>
                  <a:schemeClr val="bg1"/>
                </a:solidFill>
                <a:latin typeface="Arial Black" panose="020B0A04020102020204" pitchFamily="34" charset="0"/>
                <a:ea typeface="Open Sans" panose="020B0606030504020204" pitchFamily="34" charset="0"/>
                <a:cs typeface="Open Sans" panose="020B0606030504020204" pitchFamily="34" charset="0"/>
              </a:rPr>
              <a:t>Trustworthy</a:t>
            </a:r>
          </a:p>
        </p:txBody>
      </p:sp>
      <p:sp>
        <p:nvSpPr>
          <p:cNvPr id="50" name="Rectangle 49">
            <a:extLst>
              <a:ext uri="{FF2B5EF4-FFF2-40B4-BE49-F238E27FC236}">
                <a16:creationId xmlns:a16="http://schemas.microsoft.com/office/drawing/2014/main" id="{F788BD3F-D892-464E-AD22-6D4BAAD63D3D}"/>
              </a:ext>
            </a:extLst>
          </p:cNvPr>
          <p:cNvSpPr/>
          <p:nvPr/>
        </p:nvSpPr>
        <p:spPr>
          <a:xfrm>
            <a:off x="8217961" y="4904623"/>
            <a:ext cx="3450317" cy="1366721"/>
          </a:xfrm>
          <a:prstGeom prst="rect">
            <a:avLst/>
          </a:prstGeom>
        </p:spPr>
        <p:txBody>
          <a:bodyPr wrap="square">
            <a:spAutoFit/>
          </a:bodyPr>
          <a:lstStyle/>
          <a:p>
            <a:pPr algn="ctr">
              <a:lnSpc>
                <a:spcPct val="120000"/>
              </a:lnSpc>
            </a:pPr>
            <a:r>
              <a:rPr lang="en-US" sz="14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We inspire. We are passionate and burn with a desire to succeed. We innovate continuously. We Inspire consumers, customers, partners and each other.</a:t>
            </a: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F8CC45C4-D93F-4380-954A-E9C41B22C556}"/>
              </a:ext>
            </a:extLst>
          </p:cNvPr>
          <p:cNvSpPr/>
          <p:nvPr/>
        </p:nvSpPr>
        <p:spPr>
          <a:xfrm>
            <a:off x="8834775" y="4422275"/>
            <a:ext cx="2582308" cy="461665"/>
          </a:xfrm>
          <a:prstGeom prst="rect">
            <a:avLst/>
          </a:prstGeom>
        </p:spPr>
        <p:txBody>
          <a:bodyPr wrap="square">
            <a:spAutoFit/>
          </a:bodyPr>
          <a:lstStyle/>
          <a:p>
            <a:pPr algn="ctr"/>
            <a:r>
              <a:rPr lang="en-US" sz="2400" b="1" spc="150" dirty="0">
                <a:solidFill>
                  <a:schemeClr val="bg1"/>
                </a:solidFill>
                <a:latin typeface="Arial Black" panose="020B0A04020102020204" pitchFamily="34" charset="0"/>
                <a:ea typeface="Open Sans" panose="020B0606030504020204" pitchFamily="34" charset="0"/>
                <a:cs typeface="Open Sans" panose="020B0606030504020204" pitchFamily="34" charset="0"/>
              </a:rPr>
              <a:t>Inspiring</a:t>
            </a:r>
          </a:p>
        </p:txBody>
      </p:sp>
      <p:sp>
        <p:nvSpPr>
          <p:cNvPr id="3" name="Rectangle 2">
            <a:extLst>
              <a:ext uri="{FF2B5EF4-FFF2-40B4-BE49-F238E27FC236}">
                <a16:creationId xmlns:a16="http://schemas.microsoft.com/office/drawing/2014/main" id="{D659974E-DFFA-C85F-7240-E6120145B1A1}"/>
              </a:ext>
            </a:extLst>
          </p:cNvPr>
          <p:cNvSpPr/>
          <p:nvPr/>
        </p:nvSpPr>
        <p:spPr>
          <a:xfrm>
            <a:off x="3753491" y="3677085"/>
            <a:ext cx="4685017" cy="523220"/>
          </a:xfrm>
          <a:prstGeom prst="rect">
            <a:avLst/>
          </a:prstGeom>
        </p:spPr>
        <p:txBody>
          <a:bodyPr wrap="square">
            <a:spAutoFit/>
          </a:bodyPr>
          <a:lstStyle/>
          <a:p>
            <a:pPr algn="ctr"/>
            <a:r>
              <a:rPr lang="en-US" sz="2800" b="1" spc="150" dirty="0">
                <a:solidFill>
                  <a:schemeClr val="bg1"/>
                </a:solidFill>
                <a:latin typeface="Arial Black" panose="020B0A04020102020204" pitchFamily="34" charset="0"/>
                <a:ea typeface="Open Sans SemiBold" panose="020B0706030804020204" pitchFamily="34" charset="0"/>
                <a:cs typeface="Open Sans SemiBold" panose="020B0706030804020204" pitchFamily="34" charset="0"/>
              </a:rPr>
              <a:t>VALUES</a:t>
            </a:r>
          </a:p>
        </p:txBody>
      </p:sp>
    </p:spTree>
    <p:extLst>
      <p:ext uri="{BB962C8B-B14F-4D97-AF65-F5344CB8AC3E}">
        <p14:creationId xmlns:p14="http://schemas.microsoft.com/office/powerpoint/2010/main" val="246442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334D1414-F865-4FD0-90CF-DB0F0BC75437}"/>
              </a:ext>
            </a:extLst>
          </p:cNvPr>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338A19C-2052-4D27-A4DE-3EDF20338F35}"/>
              </a:ext>
            </a:extLst>
          </p:cNvPr>
          <p:cNvSpPr/>
          <p:nvPr/>
        </p:nvSpPr>
        <p:spPr>
          <a:xfrm>
            <a:off x="0" y="0"/>
            <a:ext cx="12192000" cy="6858000"/>
          </a:xfrm>
          <a:prstGeom prst="rect">
            <a:avLst/>
          </a:prstGeom>
          <a:gradFill>
            <a:gsLst>
              <a:gs pos="31000">
                <a:schemeClr val="accent1">
                  <a:alpha val="70000"/>
                </a:schemeClr>
              </a:gs>
              <a:gs pos="85000">
                <a:schemeClr val="accent1">
                  <a:lumMod val="75000"/>
                  <a:alpha val="8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E40E500-9D3B-4DAA-A6D4-49B5BA010315}"/>
              </a:ext>
            </a:extLst>
          </p:cNvPr>
          <p:cNvSpPr/>
          <p:nvPr/>
        </p:nvSpPr>
        <p:spPr>
          <a:xfrm>
            <a:off x="673872" y="3996647"/>
            <a:ext cx="10843656" cy="2314253"/>
          </a:xfrm>
          <a:prstGeom prst="roundRect">
            <a:avLst>
              <a:gd name="adj" fmla="val 4883"/>
            </a:avLst>
          </a:prstGeom>
          <a:solidFill>
            <a:schemeClr val="bg1"/>
          </a:solidFill>
          <a:ln>
            <a:noFill/>
          </a:ln>
          <a:effectLst>
            <a:outerShdw blurRad="4445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60AF805E-5E71-4378-8A78-C362FF95CB96}"/>
              </a:ext>
            </a:extLst>
          </p:cNvPr>
          <p:cNvGrpSpPr/>
          <p:nvPr/>
        </p:nvGrpSpPr>
        <p:grpSpPr>
          <a:xfrm>
            <a:off x="1506277" y="4247659"/>
            <a:ext cx="9178848" cy="1812228"/>
            <a:chOff x="2345542" y="2210106"/>
            <a:chExt cx="7520865" cy="1812228"/>
          </a:xfrm>
        </p:grpSpPr>
        <p:sp>
          <p:nvSpPr>
            <p:cNvPr id="9" name="Rectangle 8">
              <a:extLst>
                <a:ext uri="{FF2B5EF4-FFF2-40B4-BE49-F238E27FC236}">
                  <a16:creationId xmlns:a16="http://schemas.microsoft.com/office/drawing/2014/main" id="{6AEA895C-6DE3-4091-9E91-CF67F1B55AA4}"/>
                </a:ext>
              </a:extLst>
            </p:cNvPr>
            <p:cNvSpPr/>
            <p:nvPr/>
          </p:nvSpPr>
          <p:spPr>
            <a:xfrm>
              <a:off x="2345543" y="2671771"/>
              <a:ext cx="7520864" cy="1350563"/>
            </a:xfrm>
            <a:prstGeom prst="rect">
              <a:avLst/>
            </a:prstGeom>
          </p:spPr>
          <p:txBody>
            <a:bodyPr wrap="square">
              <a:spAutoFit/>
            </a:bodyPr>
            <a:lstStyle/>
            <a:p>
              <a:pPr algn="ctr">
                <a:lnSpc>
                  <a:spcPct val="150000"/>
                </a:lnSpc>
              </a:pPr>
              <a:r>
                <a:rPr lang="en-US" sz="1400" spc="50" dirty="0">
                  <a:latin typeface="Open Sans" panose="020B0606030504020204" pitchFamily="34" charset="0"/>
                  <a:ea typeface="Open Sans" panose="020B0606030504020204" pitchFamily="34" charset="0"/>
                  <a:cs typeface="Open Sans" panose="020B0606030504020204" pitchFamily="34" charset="0"/>
                </a:rPr>
                <a:t>MTR: PURE AND PERFECT SINCE 1924</a:t>
              </a:r>
            </a:p>
            <a:p>
              <a:pPr algn="ctr">
                <a:lnSpc>
                  <a:spcPct val="150000"/>
                </a:lnSpc>
              </a:pPr>
              <a:r>
                <a:rPr lang="en-US" sz="1400" spc="50" dirty="0">
                  <a:latin typeface="Open Sans" panose="020B0606030504020204" pitchFamily="34" charset="0"/>
                  <a:ea typeface="Open Sans" panose="020B0606030504020204" pitchFamily="34" charset="0"/>
                  <a:cs typeface="Open Sans" panose="020B0606030504020204" pitchFamily="34" charset="0"/>
                </a:rPr>
                <a:t>A tradition that began in 1924 has transformed into an illustrious venture today.
A business that brings quality and authenticity in cuisine. An enterprise that blends entrepreneurship with originality. This is the rich legacy of MTR.</a:t>
              </a:r>
            </a:p>
          </p:txBody>
        </p:sp>
        <p:sp>
          <p:nvSpPr>
            <p:cNvPr id="10" name="Rectangle 9">
              <a:extLst>
                <a:ext uri="{FF2B5EF4-FFF2-40B4-BE49-F238E27FC236}">
                  <a16:creationId xmlns:a16="http://schemas.microsoft.com/office/drawing/2014/main" id="{882C7BBC-588B-4E54-9091-51D9DB6BE7AC}"/>
                </a:ext>
              </a:extLst>
            </p:cNvPr>
            <p:cNvSpPr/>
            <p:nvPr/>
          </p:nvSpPr>
          <p:spPr>
            <a:xfrm>
              <a:off x="2345542" y="2210106"/>
              <a:ext cx="7520864" cy="523220"/>
            </a:xfrm>
            <a:prstGeom prst="rect">
              <a:avLst/>
            </a:prstGeom>
          </p:spPr>
          <p:txBody>
            <a:bodyPr wrap="square">
              <a:spAutoFit/>
            </a:bodyPr>
            <a:lstStyle/>
            <a:p>
              <a:pPr algn="ctr"/>
              <a:r>
                <a:rPr lang="en-US" sz="2800" b="1" spc="150" dirty="0">
                  <a:latin typeface="Arial Black" panose="020B0A04020102020204" pitchFamily="34" charset="0"/>
                  <a:ea typeface="Open Sans SemiBold" panose="020B0706030804020204" pitchFamily="34" charset="0"/>
                  <a:cs typeface="Open Sans SemiBold" panose="020B0706030804020204" pitchFamily="34" charset="0"/>
                </a:rPr>
                <a:t>TAGLINE</a:t>
              </a:r>
            </a:p>
          </p:txBody>
        </p:sp>
      </p:grpSp>
    </p:spTree>
    <p:extLst>
      <p:ext uri="{BB962C8B-B14F-4D97-AF65-F5344CB8AC3E}">
        <p14:creationId xmlns:p14="http://schemas.microsoft.com/office/powerpoint/2010/main" val="717929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283B64C-5C23-4D48-9F81-01E46F5AB095}"/>
              </a:ext>
            </a:extLst>
          </p:cNvPr>
          <p:cNvSpPr/>
          <p:nvPr/>
        </p:nvSpPr>
        <p:spPr>
          <a:xfrm>
            <a:off x="0" y="0"/>
            <a:ext cx="3583006" cy="6858000"/>
          </a:xfrm>
          <a:prstGeom prst="rect">
            <a:avLst/>
          </a:prstGeom>
          <a:gradFill>
            <a:gsLst>
              <a:gs pos="31000">
                <a:schemeClr val="accent1"/>
              </a:gs>
              <a:gs pos="85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B0D98FB9-1B32-4790-B788-5C0737BB1BA9}"/>
              </a:ext>
            </a:extLst>
          </p:cNvPr>
          <p:cNvSpPr/>
          <p:nvPr/>
        </p:nvSpPr>
        <p:spPr>
          <a:xfrm>
            <a:off x="258775" y="803024"/>
            <a:ext cx="2347553" cy="963084"/>
          </a:xfrm>
          <a:prstGeom prst="rect">
            <a:avLst/>
          </a:prstGeom>
        </p:spPr>
        <p:txBody>
          <a:bodyPr wrap="square">
            <a:spAutoFit/>
          </a:bodyPr>
          <a:lstStyle/>
          <a:p>
            <a:pPr marL="171450" indent="-171450">
              <a:lnSpc>
                <a:spcPct val="120000"/>
              </a:lnSpc>
              <a:buFontTx/>
              <a:buChar char="-"/>
            </a:pPr>
            <a:r>
              <a:rPr lang="en-US" sz="12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Breakfast Mixes</a:t>
            </a:r>
          </a:p>
          <a:p>
            <a:pPr marL="171450" indent="-171450">
              <a:lnSpc>
                <a:spcPct val="120000"/>
              </a:lnSpc>
              <a:buFontTx/>
              <a:buChar char="-"/>
            </a:pPr>
            <a:r>
              <a:rPr lang="en-US" sz="12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Snack Mixes</a:t>
            </a:r>
          </a:p>
          <a:p>
            <a:pPr marL="171450" indent="-171450">
              <a:lnSpc>
                <a:spcPct val="120000"/>
              </a:lnSpc>
              <a:buFontTx/>
              <a:buChar char="-"/>
            </a:pPr>
            <a:r>
              <a:rPr lang="en-US" sz="12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Ready to Eat Meals/Curries</a:t>
            </a:r>
          </a:p>
        </p:txBody>
      </p:sp>
      <p:sp>
        <p:nvSpPr>
          <p:cNvPr id="42" name="Rectangle 41">
            <a:extLst>
              <a:ext uri="{FF2B5EF4-FFF2-40B4-BE49-F238E27FC236}">
                <a16:creationId xmlns:a16="http://schemas.microsoft.com/office/drawing/2014/main" id="{C52A5550-07CC-499D-970B-05E5581FE304}"/>
              </a:ext>
            </a:extLst>
          </p:cNvPr>
          <p:cNvSpPr/>
          <p:nvPr/>
        </p:nvSpPr>
        <p:spPr>
          <a:xfrm>
            <a:off x="258775" y="414500"/>
            <a:ext cx="2347553" cy="338554"/>
          </a:xfrm>
          <a:prstGeom prst="rect">
            <a:avLst/>
          </a:prstGeom>
        </p:spPr>
        <p:txBody>
          <a:bodyPr wrap="square">
            <a:spAutoFit/>
          </a:bodyPr>
          <a:lstStyle/>
          <a:p>
            <a:pPr algn="just"/>
            <a:r>
              <a:rPr lang="en-US" sz="1600" b="1" spc="150" dirty="0">
                <a:solidFill>
                  <a:schemeClr val="bg1"/>
                </a:solidFill>
                <a:latin typeface="Arial Black" panose="020B0A04020102020204" pitchFamily="34" charset="0"/>
                <a:ea typeface="Open Sans" panose="020B0606030504020204" pitchFamily="34" charset="0"/>
                <a:cs typeface="Open Sans" panose="020B0606030504020204" pitchFamily="34" charset="0"/>
              </a:rPr>
              <a:t>1. Ready to Eat</a:t>
            </a:r>
          </a:p>
        </p:txBody>
      </p:sp>
      <p:sp>
        <p:nvSpPr>
          <p:cNvPr id="52" name="Rectangle 51">
            <a:extLst>
              <a:ext uri="{FF2B5EF4-FFF2-40B4-BE49-F238E27FC236}">
                <a16:creationId xmlns:a16="http://schemas.microsoft.com/office/drawing/2014/main" id="{C753F6EA-9D4E-4F86-8DC7-41B4D41E9FDF}"/>
              </a:ext>
            </a:extLst>
          </p:cNvPr>
          <p:cNvSpPr/>
          <p:nvPr/>
        </p:nvSpPr>
        <p:spPr>
          <a:xfrm>
            <a:off x="311576" y="2213825"/>
            <a:ext cx="2347553" cy="963084"/>
          </a:xfrm>
          <a:prstGeom prst="rect">
            <a:avLst/>
          </a:prstGeom>
        </p:spPr>
        <p:txBody>
          <a:bodyPr wrap="square">
            <a:spAutoFit/>
          </a:bodyPr>
          <a:lstStyle/>
          <a:p>
            <a:pPr marL="171450" indent="-171450">
              <a:lnSpc>
                <a:spcPct val="120000"/>
              </a:lnSpc>
              <a:buFontTx/>
              <a:buChar char="-"/>
            </a:pPr>
            <a:r>
              <a:rPr lang="en-US" sz="12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Spices</a:t>
            </a:r>
          </a:p>
          <a:p>
            <a:pPr marL="171450" indent="-171450">
              <a:lnSpc>
                <a:spcPct val="120000"/>
              </a:lnSpc>
              <a:buFontTx/>
              <a:buChar char="-"/>
            </a:pPr>
            <a:r>
              <a:rPr lang="en-US" sz="12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Meal Mixes</a:t>
            </a:r>
          </a:p>
          <a:p>
            <a:pPr marL="171450" indent="-171450">
              <a:lnSpc>
                <a:spcPct val="120000"/>
              </a:lnSpc>
              <a:buFontTx/>
              <a:buChar char="-"/>
            </a:pPr>
            <a:r>
              <a:rPr lang="en-US" sz="12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Blended Masalas</a:t>
            </a:r>
          </a:p>
          <a:p>
            <a:pPr marL="171450" indent="-171450">
              <a:lnSpc>
                <a:spcPct val="120000"/>
              </a:lnSpc>
              <a:buFontTx/>
              <a:buChar char="-"/>
            </a:pPr>
            <a:r>
              <a:rPr lang="en-US" sz="12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Chutney Powders</a:t>
            </a:r>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3" name="Rectangle 52">
            <a:extLst>
              <a:ext uri="{FF2B5EF4-FFF2-40B4-BE49-F238E27FC236}">
                <a16:creationId xmlns:a16="http://schemas.microsoft.com/office/drawing/2014/main" id="{53F5EFD3-90C0-4F20-B2FE-3E8CCABA65E1}"/>
              </a:ext>
            </a:extLst>
          </p:cNvPr>
          <p:cNvSpPr/>
          <p:nvPr/>
        </p:nvSpPr>
        <p:spPr>
          <a:xfrm>
            <a:off x="243339" y="1851395"/>
            <a:ext cx="2788082" cy="338554"/>
          </a:xfrm>
          <a:prstGeom prst="rect">
            <a:avLst/>
          </a:prstGeom>
        </p:spPr>
        <p:txBody>
          <a:bodyPr wrap="square" anchor="t">
            <a:spAutoFit/>
          </a:bodyPr>
          <a:lstStyle/>
          <a:p>
            <a:r>
              <a:rPr lang="en-US" sz="1600" b="1" spc="150" dirty="0">
                <a:solidFill>
                  <a:schemeClr val="bg1"/>
                </a:solidFill>
                <a:latin typeface="Arial Black" panose="020B0A04020102020204" pitchFamily="34" charset="0"/>
                <a:ea typeface="Open Sans" panose="020B0606030504020204" pitchFamily="34" charset="0"/>
                <a:cs typeface="Open Sans" panose="020B0606030504020204" pitchFamily="34" charset="0"/>
              </a:rPr>
              <a:t>2. Spices &amp; Masala</a:t>
            </a:r>
          </a:p>
        </p:txBody>
      </p:sp>
      <p:sp>
        <p:nvSpPr>
          <p:cNvPr id="55" name="Rectangle 54">
            <a:extLst>
              <a:ext uri="{FF2B5EF4-FFF2-40B4-BE49-F238E27FC236}">
                <a16:creationId xmlns:a16="http://schemas.microsoft.com/office/drawing/2014/main" id="{B61B9597-88D6-4325-AC51-DAEED1A70B54}"/>
              </a:ext>
            </a:extLst>
          </p:cNvPr>
          <p:cNvSpPr/>
          <p:nvPr/>
        </p:nvSpPr>
        <p:spPr>
          <a:xfrm>
            <a:off x="311577" y="3679007"/>
            <a:ext cx="2347553" cy="519886"/>
          </a:xfrm>
          <a:prstGeom prst="rect">
            <a:avLst/>
          </a:prstGeom>
        </p:spPr>
        <p:txBody>
          <a:bodyPr wrap="square">
            <a:spAutoFit/>
          </a:bodyPr>
          <a:lstStyle/>
          <a:p>
            <a:pPr marL="171450" indent="-171450">
              <a:lnSpc>
                <a:spcPct val="120000"/>
              </a:lnSpc>
              <a:buFontTx/>
              <a:buChar char="-"/>
            </a:pPr>
            <a:r>
              <a:rPr lang="en-US" sz="12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Ready to Eat Sweets</a:t>
            </a:r>
          </a:p>
          <a:p>
            <a:pPr marL="171450" indent="-171450">
              <a:lnSpc>
                <a:spcPct val="120000"/>
              </a:lnSpc>
              <a:buFontTx/>
              <a:buChar char="-"/>
            </a:pPr>
            <a:r>
              <a:rPr lang="en-US" sz="12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Dessert Mixes</a:t>
            </a:r>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Rectangle 55">
            <a:extLst>
              <a:ext uri="{FF2B5EF4-FFF2-40B4-BE49-F238E27FC236}">
                <a16:creationId xmlns:a16="http://schemas.microsoft.com/office/drawing/2014/main" id="{2F69A589-EF6A-4004-9877-8788EBB73A56}"/>
              </a:ext>
            </a:extLst>
          </p:cNvPr>
          <p:cNvSpPr/>
          <p:nvPr/>
        </p:nvSpPr>
        <p:spPr>
          <a:xfrm>
            <a:off x="258772" y="3298195"/>
            <a:ext cx="3271429" cy="338554"/>
          </a:xfrm>
          <a:prstGeom prst="rect">
            <a:avLst/>
          </a:prstGeom>
        </p:spPr>
        <p:txBody>
          <a:bodyPr wrap="square">
            <a:spAutoFit/>
          </a:bodyPr>
          <a:lstStyle/>
          <a:p>
            <a:r>
              <a:rPr lang="en-US" sz="1600" b="1" spc="150" dirty="0">
                <a:solidFill>
                  <a:schemeClr val="bg1"/>
                </a:solidFill>
                <a:latin typeface="Arial Black" panose="020B0A04020102020204" pitchFamily="34" charset="0"/>
                <a:ea typeface="Open Sans" panose="020B0606030504020204" pitchFamily="34" charset="0"/>
                <a:cs typeface="Open Sans" panose="020B0606030504020204" pitchFamily="34" charset="0"/>
              </a:rPr>
              <a:t>3. Sweets &amp; Desserts</a:t>
            </a:r>
          </a:p>
        </p:txBody>
      </p:sp>
      <p:sp>
        <p:nvSpPr>
          <p:cNvPr id="58" name="Rectangle 57">
            <a:extLst>
              <a:ext uri="{FF2B5EF4-FFF2-40B4-BE49-F238E27FC236}">
                <a16:creationId xmlns:a16="http://schemas.microsoft.com/office/drawing/2014/main" id="{BB23509F-024B-41DA-AE24-9CFA9CAAA846}"/>
              </a:ext>
            </a:extLst>
          </p:cNvPr>
          <p:cNvSpPr/>
          <p:nvPr/>
        </p:nvSpPr>
        <p:spPr>
          <a:xfrm>
            <a:off x="311577" y="4619247"/>
            <a:ext cx="2347553" cy="519886"/>
          </a:xfrm>
          <a:prstGeom prst="rect">
            <a:avLst/>
          </a:prstGeom>
        </p:spPr>
        <p:txBody>
          <a:bodyPr wrap="square">
            <a:spAutoFit/>
          </a:bodyPr>
          <a:lstStyle/>
          <a:p>
            <a:pPr marL="171450" indent="-171450">
              <a:lnSpc>
                <a:spcPct val="120000"/>
              </a:lnSpc>
              <a:buFontTx/>
              <a:buChar char="-"/>
            </a:pPr>
            <a:r>
              <a:rPr lang="en-US" sz="1200" spc="5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Badam</a:t>
            </a:r>
            <a:r>
              <a:rPr lang="en-US" sz="12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 drink cans</a:t>
            </a:r>
          </a:p>
          <a:p>
            <a:pPr marL="171450" indent="-171450">
              <a:lnSpc>
                <a:spcPct val="120000"/>
              </a:lnSpc>
              <a:buFontTx/>
              <a:buChar char="-"/>
            </a:pPr>
            <a:r>
              <a:rPr lang="en-US" sz="1200"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Drink Mixes </a:t>
            </a:r>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a:extLst>
              <a:ext uri="{FF2B5EF4-FFF2-40B4-BE49-F238E27FC236}">
                <a16:creationId xmlns:a16="http://schemas.microsoft.com/office/drawing/2014/main" id="{27A6E8D8-ADB6-4A5B-94A1-7FC2BCD94D7F}"/>
              </a:ext>
            </a:extLst>
          </p:cNvPr>
          <p:cNvSpPr/>
          <p:nvPr/>
        </p:nvSpPr>
        <p:spPr>
          <a:xfrm>
            <a:off x="258772" y="4239793"/>
            <a:ext cx="2347553" cy="338554"/>
          </a:xfrm>
          <a:prstGeom prst="rect">
            <a:avLst/>
          </a:prstGeom>
        </p:spPr>
        <p:txBody>
          <a:bodyPr wrap="square">
            <a:spAutoFit/>
          </a:bodyPr>
          <a:lstStyle/>
          <a:p>
            <a:pPr algn="just"/>
            <a:r>
              <a:rPr lang="en-US" sz="1600" b="1" spc="150" dirty="0">
                <a:solidFill>
                  <a:schemeClr val="bg1"/>
                </a:solidFill>
                <a:latin typeface="Arial Black" panose="020B0A04020102020204" pitchFamily="34" charset="0"/>
                <a:ea typeface="Open Sans" panose="020B0606030504020204" pitchFamily="34" charset="0"/>
                <a:cs typeface="Open Sans" panose="020B0606030504020204" pitchFamily="34" charset="0"/>
              </a:rPr>
              <a:t>4. Beverages</a:t>
            </a:r>
          </a:p>
        </p:txBody>
      </p:sp>
      <p:grpSp>
        <p:nvGrpSpPr>
          <p:cNvPr id="63" name="Group 62">
            <a:extLst>
              <a:ext uri="{FF2B5EF4-FFF2-40B4-BE49-F238E27FC236}">
                <a16:creationId xmlns:a16="http://schemas.microsoft.com/office/drawing/2014/main" id="{1E473F5D-B877-4D7E-9CC7-A96291C049AB}"/>
              </a:ext>
            </a:extLst>
          </p:cNvPr>
          <p:cNvGrpSpPr/>
          <p:nvPr/>
        </p:nvGrpSpPr>
        <p:grpSpPr>
          <a:xfrm>
            <a:off x="7895770" y="1994297"/>
            <a:ext cx="4296229" cy="2584050"/>
            <a:chOff x="7895770" y="452864"/>
            <a:chExt cx="4296229" cy="3502848"/>
          </a:xfrm>
        </p:grpSpPr>
        <p:sp>
          <p:nvSpPr>
            <p:cNvPr id="61" name="Rectangle 60">
              <a:extLst>
                <a:ext uri="{FF2B5EF4-FFF2-40B4-BE49-F238E27FC236}">
                  <a16:creationId xmlns:a16="http://schemas.microsoft.com/office/drawing/2014/main" id="{A122117F-A18F-4B86-A09B-2F97A06D26BD}"/>
                </a:ext>
              </a:extLst>
            </p:cNvPr>
            <p:cNvSpPr/>
            <p:nvPr/>
          </p:nvSpPr>
          <p:spPr>
            <a:xfrm>
              <a:off x="8207345" y="1727986"/>
              <a:ext cx="3673078" cy="2227726"/>
            </a:xfrm>
            <a:prstGeom prst="rect">
              <a:avLst/>
            </a:prstGeom>
          </p:spPr>
          <p:txBody>
            <a:bodyPr wrap="square">
              <a:spAutoFit/>
            </a:bodyPr>
            <a:lstStyle/>
            <a:p>
              <a:pPr algn="ctr">
                <a:lnSpc>
                  <a:spcPct val="150000"/>
                </a:lnSpc>
              </a:pPr>
              <a:r>
                <a:rPr lang="en-US" sz="2000" spc="50" dirty="0">
                  <a:latin typeface="Open Sans" panose="020B0606030504020204" pitchFamily="34" charset="0"/>
                  <a:ea typeface="Open Sans" panose="020B0606030504020204" pitchFamily="34" charset="0"/>
                  <a:cs typeface="Open Sans" panose="020B0606030504020204" pitchFamily="34" charset="0"/>
                </a:rPr>
                <a:t>There are Wide range of products which offer complete meal solutions for all time of the day </a:t>
              </a:r>
            </a:p>
            <a:p>
              <a:pPr algn="ctr">
                <a:lnSpc>
                  <a:spcPct val="150000"/>
                </a:lnSpc>
              </a:pPr>
              <a:endParaRPr lang="en-US" sz="1400" spc="50" dirty="0">
                <a:latin typeface="Open Sans" panose="020B0606030504020204" pitchFamily="34" charset="0"/>
                <a:ea typeface="Open Sans" panose="020B0606030504020204" pitchFamily="34" charset="0"/>
                <a:cs typeface="Open Sans" panose="020B0606030504020204" pitchFamily="34" charset="0"/>
              </a:endParaRPr>
            </a:p>
          </p:txBody>
        </p:sp>
        <p:sp>
          <p:nvSpPr>
            <p:cNvPr id="62" name="Rectangle 61">
              <a:extLst>
                <a:ext uri="{FF2B5EF4-FFF2-40B4-BE49-F238E27FC236}">
                  <a16:creationId xmlns:a16="http://schemas.microsoft.com/office/drawing/2014/main" id="{906A6094-5563-4BA9-A530-50E3D2EAF9DE}"/>
                </a:ext>
              </a:extLst>
            </p:cNvPr>
            <p:cNvSpPr/>
            <p:nvPr/>
          </p:nvSpPr>
          <p:spPr>
            <a:xfrm>
              <a:off x="7895770" y="452864"/>
              <a:ext cx="4296229" cy="461665"/>
            </a:xfrm>
            <a:prstGeom prst="rect">
              <a:avLst/>
            </a:prstGeom>
          </p:spPr>
          <p:txBody>
            <a:bodyPr wrap="square">
              <a:spAutoFit/>
            </a:bodyPr>
            <a:lstStyle/>
            <a:p>
              <a:pPr algn="ctr"/>
              <a:r>
                <a:rPr lang="en-US" sz="2400" b="1" spc="150" dirty="0">
                  <a:latin typeface="Arial Black" panose="020B0A04020102020204" pitchFamily="34" charset="0"/>
                  <a:ea typeface="Open Sans SemiBold" panose="020B0706030804020204" pitchFamily="34" charset="0"/>
                  <a:cs typeface="Open Sans SemiBold" panose="020B0706030804020204" pitchFamily="34" charset="0"/>
                </a:rPr>
                <a:t>PRODUCTS</a:t>
              </a:r>
            </a:p>
          </p:txBody>
        </p:sp>
      </p:grpSp>
      <p:sp>
        <p:nvSpPr>
          <p:cNvPr id="3" name="Rectangle 2">
            <a:extLst>
              <a:ext uri="{FF2B5EF4-FFF2-40B4-BE49-F238E27FC236}">
                <a16:creationId xmlns:a16="http://schemas.microsoft.com/office/drawing/2014/main" id="{BEA5233F-073D-85AD-8975-56BCD62DEE27}"/>
              </a:ext>
            </a:extLst>
          </p:cNvPr>
          <p:cNvSpPr/>
          <p:nvPr/>
        </p:nvSpPr>
        <p:spPr>
          <a:xfrm>
            <a:off x="311577" y="5223979"/>
            <a:ext cx="3271429" cy="830997"/>
          </a:xfrm>
          <a:prstGeom prst="rect">
            <a:avLst/>
          </a:prstGeom>
        </p:spPr>
        <p:txBody>
          <a:bodyPr wrap="square">
            <a:spAutoFit/>
          </a:bodyPr>
          <a:lstStyle/>
          <a:p>
            <a:r>
              <a:rPr lang="en-US" sz="1600" b="1" spc="150" dirty="0">
                <a:solidFill>
                  <a:schemeClr val="bg1"/>
                </a:solidFill>
                <a:latin typeface="Arial Black" panose="020B0A04020102020204" pitchFamily="34" charset="0"/>
                <a:ea typeface="Open Sans" panose="020B0606030504020204" pitchFamily="34" charset="0"/>
                <a:cs typeface="Open Sans" panose="020B0606030504020204" pitchFamily="34" charset="0"/>
              </a:rPr>
              <a:t>5. Vermicelli, Pasta, Pickles &amp; Other products</a:t>
            </a:r>
          </a:p>
        </p:txBody>
      </p:sp>
      <p:pic>
        <p:nvPicPr>
          <p:cNvPr id="8" name="Picture 8">
            <a:extLst>
              <a:ext uri="{FF2B5EF4-FFF2-40B4-BE49-F238E27FC236}">
                <a16:creationId xmlns:a16="http://schemas.microsoft.com/office/drawing/2014/main" id="{46467D6D-486E-81B3-207E-4DA7E4FEE8E4}"/>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27048" r="27048"/>
          <a:stretch/>
        </p:blipFill>
        <p:spPr>
          <a:xfrm>
            <a:off x="3579641" y="0"/>
            <a:ext cx="4365569" cy="6858000"/>
          </a:xfrm>
        </p:spPr>
      </p:pic>
    </p:spTree>
    <p:extLst>
      <p:ext uri="{BB962C8B-B14F-4D97-AF65-F5344CB8AC3E}">
        <p14:creationId xmlns:p14="http://schemas.microsoft.com/office/powerpoint/2010/main" val="1237279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5F6CE8C-B2C2-4279-A1CC-4EC3214A8A19}"/>
              </a:ext>
            </a:extLst>
          </p:cNvPr>
          <p:cNvSpPr/>
          <p:nvPr/>
        </p:nvSpPr>
        <p:spPr>
          <a:xfrm>
            <a:off x="6096001" y="0"/>
            <a:ext cx="6096000" cy="6858000"/>
          </a:xfrm>
          <a:prstGeom prst="rect">
            <a:avLst/>
          </a:prstGeom>
          <a:gradFill>
            <a:gsLst>
              <a:gs pos="31000">
                <a:schemeClr val="accent1"/>
              </a:gs>
              <a:gs pos="85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280E0D7-AFA6-4D0F-8B12-F79A83E0F86C}"/>
              </a:ext>
            </a:extLst>
          </p:cNvPr>
          <p:cNvSpPr txBox="1"/>
          <p:nvPr/>
        </p:nvSpPr>
        <p:spPr>
          <a:xfrm>
            <a:off x="7587372" y="1494043"/>
            <a:ext cx="4322960" cy="3713004"/>
          </a:xfrm>
          <a:prstGeom prst="rect">
            <a:avLst/>
          </a:prstGeom>
          <a:noFill/>
        </p:spPr>
        <p:txBody>
          <a:bodyPr wrap="square" rtlCol="0">
            <a:spAutoFit/>
          </a:bodyPr>
          <a:lstStyle/>
          <a:p>
            <a:pPr algn="just">
              <a:lnSpc>
                <a:spcPct val="120000"/>
              </a:lnSpc>
            </a:pPr>
            <a:r>
              <a:rPr lang="en-US"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Believe in being future-forward and matching the pace of technology to reach our fast-moving consumers</a:t>
            </a:r>
          </a:p>
          <a:p>
            <a:pPr algn="just">
              <a:lnSpc>
                <a:spcPct val="120000"/>
              </a:lnSpc>
            </a:pPr>
            <a:endParaRPr lang="en-US" spc="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20000"/>
              </a:lnSpc>
            </a:pPr>
            <a:r>
              <a:rPr lang="en-US" spc="50" dirty="0">
                <a:solidFill>
                  <a:schemeClr val="bg1"/>
                </a:solidFill>
                <a:latin typeface="Open Sans" panose="020B0606030504020204" pitchFamily="34" charset="0"/>
                <a:ea typeface="Open Sans" panose="020B0606030504020204" pitchFamily="34" charset="0"/>
                <a:cs typeface="Open Sans" panose="020B0606030504020204" pitchFamily="34" charset="0"/>
              </a:rPr>
              <a:t>.place immense emphasis on our employee safety and health policy to produce optimum results.</a:t>
            </a:r>
          </a:p>
          <a:p>
            <a:pPr algn="just">
              <a:lnSpc>
                <a:spcPct val="120000"/>
              </a:lnSpc>
            </a:pPr>
            <a:endParaRPr lang="en-US" spc="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20000"/>
              </a:lnSpc>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With </a:t>
            </a:r>
            <a:r>
              <a:rPr lang="en-US" b="0" i="0" dirty="0">
                <a:solidFill>
                  <a:schemeClr val="bg1"/>
                </a:solidFill>
                <a:effectLst/>
                <a:latin typeface="Tahoma" panose="020B0604030504040204" pitchFamily="34" charset="0"/>
              </a:rPr>
              <a:t>our certified food and safety policy, we not only believe but also ensure that quality stands first</a:t>
            </a:r>
            <a:r>
              <a:rPr lang="en-US" sz="1400" b="0" i="0" dirty="0">
                <a:solidFill>
                  <a:schemeClr val="bg1"/>
                </a:solidFill>
                <a:effectLst/>
                <a:latin typeface="Tahoma" panose="020B0604030504040204" pitchFamily="34" charset="0"/>
              </a:rPr>
              <a:t>.</a:t>
            </a: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36">
            <a:extLst>
              <a:ext uri="{FF2B5EF4-FFF2-40B4-BE49-F238E27FC236}">
                <a16:creationId xmlns:a16="http://schemas.microsoft.com/office/drawing/2014/main" id="{F4F5CC84-4E9F-43E0-9C96-CAD936E33417}"/>
              </a:ext>
            </a:extLst>
          </p:cNvPr>
          <p:cNvSpPr/>
          <p:nvPr/>
        </p:nvSpPr>
        <p:spPr>
          <a:xfrm>
            <a:off x="380009" y="1156267"/>
            <a:ext cx="4135108" cy="6198043"/>
          </a:xfrm>
          <a:prstGeom prst="rect">
            <a:avLst/>
          </a:prstGeom>
        </p:spPr>
        <p:txBody>
          <a:bodyPr wrap="square">
            <a:spAutoFit/>
          </a:bodyPr>
          <a:lstStyle/>
          <a:p>
            <a:pPr algn="just">
              <a:lnSpc>
                <a:spcPct val="150000"/>
              </a:lnSpc>
            </a:pPr>
            <a:r>
              <a:rPr lang="en-US" sz="1600" spc="50" dirty="0">
                <a:latin typeface="Open Sans" panose="020B0606030504020204" pitchFamily="34" charset="0"/>
                <a:ea typeface="Open Sans" panose="020B0606030504020204" pitchFamily="34" charset="0"/>
                <a:cs typeface="Open Sans" panose="020B0606030504020204" pitchFamily="34" charset="0"/>
              </a:rPr>
              <a:t>Taste the journey of lifetime</a:t>
            </a:r>
          </a:p>
          <a:p>
            <a:pPr algn="just">
              <a:lnSpc>
                <a:spcPct val="150000"/>
              </a:lnSpc>
            </a:pPr>
            <a:r>
              <a:rPr lang="en-US" sz="1600" spc="50" dirty="0">
                <a:latin typeface="Open Sans" panose="020B0606030504020204" pitchFamily="34" charset="0"/>
                <a:ea typeface="Open Sans" panose="020B0606030504020204" pitchFamily="34" charset="0"/>
                <a:cs typeface="Open Sans" panose="020B0606030504020204" pitchFamily="34" charset="0"/>
              </a:rPr>
              <a:t>
At MTR Foods, we take pride in our rich heritage of over 85 years. We believe our journey mirrors that of our nation; a legacy forged by generations together. Right from our traditional beginnings to the 21</a:t>
            </a:r>
            <a:r>
              <a:rPr lang="en-US" sz="1600" spc="50" baseline="30000" dirty="0">
                <a:latin typeface="Open Sans" panose="020B0606030504020204" pitchFamily="34" charset="0"/>
                <a:ea typeface="Open Sans" panose="020B0606030504020204" pitchFamily="34" charset="0"/>
                <a:cs typeface="Open Sans" panose="020B0606030504020204" pitchFamily="34" charset="0"/>
              </a:rPr>
              <a:t>st</a:t>
            </a:r>
            <a:r>
              <a:rPr lang="en-US" sz="1600" spc="50" dirty="0">
                <a:latin typeface="Open Sans" panose="020B0606030504020204" pitchFamily="34" charset="0"/>
                <a:ea typeface="Open Sans" panose="020B0606030504020204" pitchFamily="34" charset="0"/>
                <a:cs typeface="Open Sans" panose="020B0606030504020204" pitchFamily="34" charset="0"/>
              </a:rPr>
              <a:t> century technological prowess, our offerings are part of a rich Indian heritage.</a:t>
            </a:r>
          </a:p>
          <a:p>
            <a:pPr algn="just">
              <a:lnSpc>
                <a:spcPct val="150000"/>
              </a:lnSpc>
            </a:pPr>
            <a:endParaRPr lang="en-US" sz="1600" spc="50" dirty="0">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600" spc="50" dirty="0">
                <a:latin typeface="Open Sans" panose="020B0606030504020204" pitchFamily="34" charset="0"/>
                <a:ea typeface="Open Sans" panose="020B0606030504020204" pitchFamily="34" charset="0"/>
                <a:cs typeface="Open Sans" panose="020B0606030504020204" pitchFamily="34" charset="0"/>
              </a:rPr>
              <a:t>With the finest ingredients, it is no wonder that we believe in adhering to our authentic recipes.</a:t>
            </a:r>
          </a:p>
          <a:p>
            <a:pPr>
              <a:lnSpc>
                <a:spcPct val="150000"/>
              </a:lnSpc>
            </a:pPr>
            <a:endParaRPr lang="en-US" sz="1400" spc="50"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en-US" sz="1400" spc="50"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en-US" sz="1400" spc="5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Rectangle 37">
            <a:extLst>
              <a:ext uri="{FF2B5EF4-FFF2-40B4-BE49-F238E27FC236}">
                <a16:creationId xmlns:a16="http://schemas.microsoft.com/office/drawing/2014/main" id="{E1D300FD-03A3-41B2-87A5-5DD48C6EA179}"/>
              </a:ext>
            </a:extLst>
          </p:cNvPr>
          <p:cNvSpPr/>
          <p:nvPr/>
        </p:nvSpPr>
        <p:spPr>
          <a:xfrm>
            <a:off x="380009" y="633047"/>
            <a:ext cx="3770752" cy="523220"/>
          </a:xfrm>
          <a:prstGeom prst="rect">
            <a:avLst/>
          </a:prstGeom>
        </p:spPr>
        <p:txBody>
          <a:bodyPr wrap="square">
            <a:spAutoFit/>
          </a:bodyPr>
          <a:lstStyle/>
          <a:p>
            <a:pPr algn="just"/>
            <a:r>
              <a:rPr lang="en-US" sz="2800" b="1" spc="150" dirty="0">
                <a:latin typeface="Arial Black" panose="020B0A04020102020204" pitchFamily="34" charset="0"/>
                <a:ea typeface="Open Sans SemiBold" panose="020B0706030804020204" pitchFamily="34" charset="0"/>
                <a:cs typeface="Open Sans SemiBold" panose="020B0706030804020204" pitchFamily="34" charset="0"/>
              </a:rPr>
              <a:t>USP</a:t>
            </a:r>
          </a:p>
        </p:txBody>
      </p:sp>
      <p:pic>
        <p:nvPicPr>
          <p:cNvPr id="5" name="Picture 5">
            <a:extLst>
              <a:ext uri="{FF2B5EF4-FFF2-40B4-BE49-F238E27FC236}">
                <a16:creationId xmlns:a16="http://schemas.microsoft.com/office/drawing/2014/main" id="{BE041B28-5992-5FD2-4E21-A7326EB08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422" y="894657"/>
            <a:ext cx="2393155" cy="1633964"/>
          </a:xfrm>
          <a:prstGeom prst="rect">
            <a:avLst/>
          </a:prstGeom>
        </p:spPr>
      </p:pic>
      <p:pic>
        <p:nvPicPr>
          <p:cNvPr id="6" name="Picture 7">
            <a:extLst>
              <a:ext uri="{FF2B5EF4-FFF2-40B4-BE49-F238E27FC236}">
                <a16:creationId xmlns:a16="http://schemas.microsoft.com/office/drawing/2014/main" id="{3854FB87-68F1-870F-0625-74CBE508A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2384" y="4443112"/>
            <a:ext cx="2120193" cy="1704836"/>
          </a:xfrm>
          <a:prstGeom prst="rect">
            <a:avLst/>
          </a:prstGeom>
        </p:spPr>
      </p:pic>
      <p:pic>
        <p:nvPicPr>
          <p:cNvPr id="7" name="Picture 7">
            <a:extLst>
              <a:ext uri="{FF2B5EF4-FFF2-40B4-BE49-F238E27FC236}">
                <a16:creationId xmlns:a16="http://schemas.microsoft.com/office/drawing/2014/main" id="{1D12A831-873D-DC79-B415-B959349FDF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2384" y="2617104"/>
            <a:ext cx="2120194" cy="1559149"/>
          </a:xfrm>
          <a:prstGeom prst="rect">
            <a:avLst/>
          </a:prstGeom>
        </p:spPr>
      </p:pic>
    </p:spTree>
    <p:extLst>
      <p:ext uri="{BB962C8B-B14F-4D97-AF65-F5344CB8AC3E}">
        <p14:creationId xmlns:p14="http://schemas.microsoft.com/office/powerpoint/2010/main" val="1898092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283B64C-5C23-4D48-9F81-01E46F5AB095}"/>
              </a:ext>
            </a:extLst>
          </p:cNvPr>
          <p:cNvSpPr/>
          <p:nvPr/>
        </p:nvSpPr>
        <p:spPr>
          <a:xfrm>
            <a:off x="1" y="0"/>
            <a:ext cx="2976562" cy="6858000"/>
          </a:xfrm>
          <a:prstGeom prst="rect">
            <a:avLst/>
          </a:prstGeom>
          <a:gradFill>
            <a:gsLst>
              <a:gs pos="31000">
                <a:schemeClr val="accent1"/>
              </a:gs>
              <a:gs pos="85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52A5550-07CC-499D-970B-05E5581FE304}"/>
              </a:ext>
            </a:extLst>
          </p:cNvPr>
          <p:cNvSpPr/>
          <p:nvPr/>
        </p:nvSpPr>
        <p:spPr>
          <a:xfrm>
            <a:off x="258775" y="414500"/>
            <a:ext cx="2347553" cy="1077218"/>
          </a:xfrm>
          <a:prstGeom prst="rect">
            <a:avLst/>
          </a:prstGeom>
        </p:spPr>
        <p:txBody>
          <a:bodyPr wrap="square">
            <a:spAutoFit/>
          </a:bodyPr>
          <a:lstStyle/>
          <a:p>
            <a:pPr algn="just"/>
            <a:r>
              <a:rPr lang="en-US" sz="3200" b="1" spc="150" dirty="0">
                <a:solidFill>
                  <a:schemeClr val="bg1"/>
                </a:solidFill>
                <a:latin typeface="Arial Black" panose="020B0A04020102020204" pitchFamily="34" charset="0"/>
                <a:ea typeface="Open Sans" panose="020B0606030504020204" pitchFamily="34" charset="0"/>
                <a:cs typeface="Open Sans" panose="020B0606030504020204" pitchFamily="34" charset="0"/>
              </a:rPr>
              <a:t>Brand Message</a:t>
            </a:r>
          </a:p>
        </p:txBody>
      </p:sp>
      <p:sp>
        <p:nvSpPr>
          <p:cNvPr id="6" name="TextBox 5">
            <a:extLst>
              <a:ext uri="{FF2B5EF4-FFF2-40B4-BE49-F238E27FC236}">
                <a16:creationId xmlns:a16="http://schemas.microsoft.com/office/drawing/2014/main" id="{0ABB77C8-65DB-8959-1F1E-BC48B24E9DA6}"/>
              </a:ext>
            </a:extLst>
          </p:cNvPr>
          <p:cNvSpPr txBox="1"/>
          <p:nvPr/>
        </p:nvSpPr>
        <p:spPr>
          <a:xfrm>
            <a:off x="3235337" y="414500"/>
            <a:ext cx="8504225" cy="6186309"/>
          </a:xfrm>
          <a:prstGeom prst="rect">
            <a:avLst/>
          </a:prstGeom>
          <a:noFill/>
        </p:spPr>
        <p:txBody>
          <a:bodyPr wrap="square">
            <a:spAutoFit/>
          </a:bodyPr>
          <a:lstStyle/>
          <a:p>
            <a:pPr algn="just"/>
            <a:r>
              <a:rPr lang="en-US" b="0" i="0" u="none" strike="noStrike" dirty="0">
                <a:solidFill>
                  <a:srgbClr val="262626"/>
                </a:solidFill>
                <a:effectLst/>
                <a:latin typeface="SangBleuVersailles-Book-WebS"/>
                <a:hlinkClick r:id="rId3"/>
              </a:rPr>
              <a:t>MTR Foods</a:t>
            </a:r>
            <a:r>
              <a:rPr lang="en-US" b="0" i="0" dirty="0">
                <a:solidFill>
                  <a:srgbClr val="262626"/>
                </a:solidFill>
                <a:effectLst/>
                <a:latin typeface="SangBleuVersailles-Book-WebS"/>
              </a:rPr>
              <a:t> has unveiled their latest campaign to celebrate the women who add to their promise of </a:t>
            </a:r>
            <a:r>
              <a:rPr lang="en-US" b="0" i="0" u="none" strike="noStrike" dirty="0">
                <a:solidFill>
                  <a:srgbClr val="262626"/>
                </a:solidFill>
                <a:effectLst/>
                <a:latin typeface="SangBleuVersailles-Book-WebS"/>
                <a:hlinkClick r:id="rId4"/>
              </a:rPr>
              <a:t>authenticity</a:t>
            </a:r>
            <a:r>
              <a:rPr lang="en-US" b="0" i="0" dirty="0">
                <a:solidFill>
                  <a:srgbClr val="262626"/>
                </a:solidFill>
                <a:effectLst/>
                <a:latin typeface="SangBleuVersailles-Book-WebS"/>
              </a:rPr>
              <a:t>. The campaign #</a:t>
            </a:r>
            <a:r>
              <a:rPr lang="en-US" b="0" i="0" u="none" strike="noStrike" dirty="0">
                <a:solidFill>
                  <a:srgbClr val="262626"/>
                </a:solidFill>
                <a:effectLst/>
                <a:latin typeface="SangBleuVersailles-Book-WebS"/>
                <a:hlinkClick r:id="rId5"/>
              </a:rPr>
              <a:t>HandsOfAuthenticity</a:t>
            </a:r>
            <a:r>
              <a:rPr lang="en-US" b="0" i="0" dirty="0">
                <a:solidFill>
                  <a:srgbClr val="262626"/>
                </a:solidFill>
                <a:effectLst/>
                <a:latin typeface="SangBleuVersailles-Book-WebS"/>
              </a:rPr>
              <a:t> pays tribute to women of </a:t>
            </a:r>
            <a:r>
              <a:rPr lang="en-US" b="0" i="0" u="none" strike="noStrike" dirty="0" err="1">
                <a:solidFill>
                  <a:srgbClr val="262626"/>
                </a:solidFill>
                <a:effectLst/>
                <a:latin typeface="SangBleuVersailles-Book-WebS"/>
                <a:hlinkClick r:id="rId6"/>
              </a:rPr>
              <a:t>Byadagi</a:t>
            </a:r>
            <a:r>
              <a:rPr lang="en-US" b="0" i="0" dirty="0">
                <a:solidFill>
                  <a:srgbClr val="262626"/>
                </a:solidFill>
                <a:effectLst/>
                <a:latin typeface="SangBleuVersailles-Book-WebS"/>
              </a:rPr>
              <a:t>, a small town in </a:t>
            </a:r>
            <a:r>
              <a:rPr lang="en-US" b="0" i="0" dirty="0" err="1">
                <a:solidFill>
                  <a:srgbClr val="262626"/>
                </a:solidFill>
                <a:effectLst/>
                <a:latin typeface="SangBleuVersailles-Book-WebS"/>
              </a:rPr>
              <a:t>Haveri</a:t>
            </a:r>
            <a:r>
              <a:rPr lang="en-US" b="0" i="0" dirty="0">
                <a:solidFill>
                  <a:srgbClr val="262626"/>
                </a:solidFill>
                <a:effectLst/>
                <a:latin typeface="SangBleuVersailles-Book-WebS"/>
              </a:rPr>
              <a:t> district of Karnataka.</a:t>
            </a:r>
            <a:br>
              <a:rPr lang="en-US" dirty="0"/>
            </a:br>
            <a:br>
              <a:rPr lang="en-US" dirty="0"/>
            </a:br>
            <a:r>
              <a:rPr lang="en-US" b="0" i="0" dirty="0">
                <a:solidFill>
                  <a:srgbClr val="262626"/>
                </a:solidFill>
                <a:effectLst/>
                <a:latin typeface="SangBleuVersailles-Book-WebS"/>
              </a:rPr>
              <a:t>MTR and </a:t>
            </a:r>
            <a:r>
              <a:rPr lang="en-US" b="0" i="0" u="none" strike="noStrike" dirty="0" err="1">
                <a:solidFill>
                  <a:srgbClr val="262626"/>
                </a:solidFill>
                <a:effectLst/>
                <a:latin typeface="SangBleuVersailles-Book-WebS"/>
                <a:hlinkClick r:id="rId7"/>
              </a:rPr>
              <a:t>Wavemaker</a:t>
            </a:r>
            <a:r>
              <a:rPr lang="en-US" b="0" i="0" dirty="0">
                <a:solidFill>
                  <a:srgbClr val="262626"/>
                </a:solidFill>
                <a:effectLst/>
                <a:latin typeface="SangBleuVersailles-Book-WebS"/>
              </a:rPr>
              <a:t> co-created the concept and </a:t>
            </a:r>
            <a:r>
              <a:rPr lang="en-US" b="0" i="0" dirty="0" err="1">
                <a:solidFill>
                  <a:srgbClr val="262626"/>
                </a:solidFill>
                <a:effectLst/>
                <a:latin typeface="SangBleuVersailles-Book-WebS"/>
              </a:rPr>
              <a:t>Wavemaker</a:t>
            </a:r>
            <a:r>
              <a:rPr lang="en-US" b="0" i="0" dirty="0">
                <a:solidFill>
                  <a:srgbClr val="262626"/>
                </a:solidFill>
                <a:effectLst/>
                <a:latin typeface="SangBleuVersailles-Book-WebS"/>
              </a:rPr>
              <a:t> films, the production unit of </a:t>
            </a:r>
            <a:r>
              <a:rPr lang="en-US" b="0" i="0" dirty="0" err="1">
                <a:solidFill>
                  <a:srgbClr val="262626"/>
                </a:solidFill>
                <a:effectLst/>
                <a:latin typeface="SangBleuVersailles-Book-WebS"/>
              </a:rPr>
              <a:t>Wavemaker</a:t>
            </a:r>
            <a:r>
              <a:rPr lang="en-US" b="0" i="0" dirty="0">
                <a:solidFill>
                  <a:srgbClr val="262626"/>
                </a:solidFill>
                <a:effectLst/>
                <a:latin typeface="SangBleuVersailles-Book-WebS"/>
              </a:rPr>
              <a:t> India, conceived and executed the campaign.</a:t>
            </a:r>
          </a:p>
          <a:p>
            <a:pPr algn="just"/>
            <a:endParaRPr lang="en-US" dirty="0">
              <a:solidFill>
                <a:srgbClr val="262626"/>
              </a:solidFill>
              <a:latin typeface="SangBleuVersailles-Book-WebS"/>
            </a:endParaRPr>
          </a:p>
          <a:p>
            <a:pPr algn="just"/>
            <a:r>
              <a:rPr lang="en-US" dirty="0">
                <a:solidFill>
                  <a:srgbClr val="262626"/>
                </a:solidFill>
                <a:latin typeface="SangBleuVersailles-Book-WebS"/>
              </a:rPr>
              <a:t>#HandsofAuthencity aims to share the untold story of </a:t>
            </a:r>
            <a:r>
              <a:rPr lang="en-US" dirty="0" err="1">
                <a:solidFill>
                  <a:srgbClr val="262626"/>
                </a:solidFill>
                <a:latin typeface="SangBleuVersailles-Book-WebS"/>
              </a:rPr>
              <a:t>Byadagi</a:t>
            </a:r>
            <a:r>
              <a:rPr lang="en-US" dirty="0">
                <a:solidFill>
                  <a:srgbClr val="262626"/>
                </a:solidFill>
                <a:latin typeface="SangBleuVersailles-Book-WebS"/>
              </a:rPr>
              <a:t> women who are extremely passionate, dedicated and proud of their work. The film captures the story of the origin of this spice, the hardships faced by these women and journey of this spice from their farms to our homes.</a:t>
            </a:r>
          </a:p>
          <a:p>
            <a:pPr algn="just"/>
            <a:endParaRPr lang="en-US" dirty="0">
              <a:solidFill>
                <a:srgbClr val="262626"/>
              </a:solidFill>
              <a:latin typeface="SangBleuVersailles-Book-WebS"/>
            </a:endParaRPr>
          </a:p>
          <a:p>
            <a:pPr algn="just"/>
            <a:r>
              <a:rPr lang="en-US" dirty="0" err="1"/>
              <a:t>Sunay</a:t>
            </a:r>
            <a:r>
              <a:rPr lang="en-US" dirty="0"/>
              <a:t> </a:t>
            </a:r>
            <a:r>
              <a:rPr lang="en-US" dirty="0" err="1"/>
              <a:t>Bhasin</a:t>
            </a:r>
            <a:r>
              <a:rPr lang="en-US" dirty="0"/>
              <a:t>, chief marketing officer, MTR Foods, said, “MTR stands for great quality and authentic taste. Story of </a:t>
            </a:r>
            <a:r>
              <a:rPr lang="en-US" dirty="0" err="1"/>
              <a:t>Byadagi</a:t>
            </a:r>
            <a:r>
              <a:rPr lang="en-US" dirty="0"/>
              <a:t> captures the passion and pride with which the women have been contributing to MTR’s promise of authenticity for generations. We found a great partner in </a:t>
            </a:r>
            <a:r>
              <a:rPr lang="en-US" dirty="0" err="1"/>
              <a:t>Wavemaker</a:t>
            </a:r>
            <a:r>
              <a:rPr lang="en-US" dirty="0"/>
              <a:t> and they helped us bring this story to life beautifully.”</a:t>
            </a:r>
          </a:p>
          <a:p>
            <a:pPr algn="just"/>
            <a:endParaRPr lang="en-US" dirty="0"/>
          </a:p>
          <a:p>
            <a:pPr algn="just"/>
            <a:r>
              <a:rPr lang="en-US" dirty="0" err="1"/>
              <a:t>Karthik</a:t>
            </a:r>
            <a:r>
              <a:rPr lang="en-US" dirty="0"/>
              <a:t> </a:t>
            </a:r>
            <a:r>
              <a:rPr lang="en-US" dirty="0" err="1"/>
              <a:t>Nagarajan</a:t>
            </a:r>
            <a:r>
              <a:rPr lang="en-US" dirty="0"/>
              <a:t>, chief content officer, </a:t>
            </a:r>
            <a:r>
              <a:rPr lang="en-US" dirty="0" err="1"/>
              <a:t>Wavemaker</a:t>
            </a:r>
            <a:r>
              <a:rPr lang="en-US" dirty="0"/>
              <a:t> India, said, “Through this campaign, we wanted to showcase the real heroes who bring the best of these spices to us despite the hardships they experience in their daily lives. MTR is a legendary heritage Indian brand and known for its authentic products. The film depicts the story of Indian culture which is strongly rooted in its origin.”</a:t>
            </a:r>
          </a:p>
        </p:txBody>
      </p:sp>
    </p:spTree>
    <p:extLst>
      <p:ext uri="{BB962C8B-B14F-4D97-AF65-F5344CB8AC3E}">
        <p14:creationId xmlns:p14="http://schemas.microsoft.com/office/powerpoint/2010/main" val="3605524252"/>
      </p:ext>
    </p:extLst>
  </p:cSld>
  <p:clrMapOvr>
    <a:masterClrMapping/>
  </p:clrMapOvr>
</p:sld>
</file>

<file path=ppt/theme/theme1.xml><?xml version="1.0" encoding="utf-8"?>
<a:theme xmlns:a="http://schemas.openxmlformats.org/drawingml/2006/main" name="30066-corporate-profile-1">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1026</Words>
  <Application>Microsoft Office PowerPoint</Application>
  <PresentationFormat>Widescreen</PresentationFormat>
  <Paragraphs>106</Paragraphs>
  <Slides>21</Slides>
  <Notes>16</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30066-corporate-profile-1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30066-corporate-profile-1</dc:title>
  <dc:creator/>
  <cp:lastModifiedBy>Vinuthna Nambala</cp:lastModifiedBy>
  <cp:revision>40</cp:revision>
  <dcterms:created xsi:type="dcterms:W3CDTF">2020-05-10T14:33:59Z</dcterms:created>
  <dcterms:modified xsi:type="dcterms:W3CDTF">2023-07-31T06:34:54Z</dcterms:modified>
</cp:coreProperties>
</file>